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76" r:id="rId3"/>
    <p:sldId id="275" r:id="rId4"/>
    <p:sldId id="266" r:id="rId5"/>
    <p:sldId id="269" r:id="rId6"/>
    <p:sldId id="264" r:id="rId7"/>
    <p:sldId id="265" r:id="rId8"/>
    <p:sldId id="289" r:id="rId9"/>
    <p:sldId id="291" r:id="rId10"/>
    <p:sldId id="293" r:id="rId11"/>
    <p:sldId id="292" r:id="rId12"/>
    <p:sldId id="290" r:id="rId13"/>
    <p:sldId id="257" r:id="rId14"/>
    <p:sldId id="258" r:id="rId15"/>
    <p:sldId id="259" r:id="rId16"/>
    <p:sldId id="260" r:id="rId17"/>
    <p:sldId id="288" r:id="rId18"/>
    <p:sldId id="279" r:id="rId19"/>
    <p:sldId id="285" r:id="rId20"/>
    <p:sldId id="287" r:id="rId21"/>
    <p:sldId id="280" r:id="rId22"/>
    <p:sldId id="281" r:id="rId23"/>
    <p:sldId id="282" r:id="rId24"/>
    <p:sldId id="283" r:id="rId25"/>
    <p:sldId id="284" r:id="rId26"/>
    <p:sldId id="286" r:id="rId27"/>
    <p:sldId id="278" r:id="rId28"/>
  </p:sldIdLst>
  <p:sldSz cx="9906000" cy="6858000" type="A4"/>
  <p:notesSz cx="7102475" cy="9388475"/>
  <p:defaultTextStyle>
    <a:defPPr>
      <a:defRPr lang="en-US"/>
    </a:defPPr>
    <a:lvl1pPr marL="0" algn="l" defTabSz="103154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773" algn="l" defTabSz="103154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546" algn="l" defTabSz="103154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319" algn="l" defTabSz="103154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092" algn="l" defTabSz="103154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8865" algn="l" defTabSz="103154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638" algn="l" defTabSz="103154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410" algn="l" defTabSz="103154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183" algn="l" defTabSz="103154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122" y="-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86C12A3-E735-46F9-B0AC-9333A1484B3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9650" y="704850"/>
            <a:ext cx="508317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0AD98C3-EC73-4380-B6CA-379824B05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D98C3-EC73-4380-B6CA-379824B059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7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94600" y="152399"/>
            <a:ext cx="21463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5" tIns="51577" rIns="103155" bIns="5157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5100" y="153924"/>
            <a:ext cx="72644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5" tIns="51577" rIns="103155" bIns="51577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4600" y="2052961"/>
            <a:ext cx="21463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51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8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4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0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6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E88AD39-F960-47CD-840F-B2F83417D376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FAF770-1E30-46B6-9178-09D71F0E21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5300" y="2052961"/>
            <a:ext cx="6851650" cy="1828800"/>
          </a:xfrm>
        </p:spPr>
        <p:txBody>
          <a:bodyPr/>
          <a:lstStyle>
            <a:lvl1pPr algn="r">
              <a:defRPr sz="4800" spc="169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AD39-F960-47CD-840F-B2F83417D376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F770-1E30-46B6-9178-09D71F0E2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100" y="147319"/>
            <a:ext cx="72644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5" tIns="51577" rIns="103155" bIns="5157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94601" y="147319"/>
            <a:ext cx="211905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5" tIns="51577" rIns="103155" bIns="51577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9701" y="274640"/>
            <a:ext cx="18161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AD39-F960-47CD-840F-B2F83417D376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CFAF770-1E30-46B6-9178-09D71F0E2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AD39-F960-47CD-840F-B2F83417D376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F770-1E30-46B6-9178-09D71F0E21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94600" y="152399"/>
            <a:ext cx="21463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5" tIns="51577" rIns="103155" bIns="5157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5100" y="153924"/>
            <a:ext cx="72644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5" tIns="51577" rIns="103155" bIns="51577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59704" y="2892278"/>
            <a:ext cx="1733551" cy="1645920"/>
          </a:xfrm>
        </p:spPr>
        <p:txBody>
          <a:bodyPr anchor="ctr"/>
          <a:lstStyle>
            <a:lvl1pPr marL="0" indent="0">
              <a:buNone/>
              <a:defRPr sz="2300">
                <a:solidFill>
                  <a:schemeClr val="bg2"/>
                </a:solidFill>
              </a:defRPr>
            </a:lvl1pPr>
            <a:lvl2pPr marL="5157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5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3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30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8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46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04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6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88AD39-F960-47CD-840F-B2F83417D376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CFAF770-1E30-46B6-9178-09D71F0E21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12750" y="2892278"/>
            <a:ext cx="6851650" cy="1645920"/>
          </a:xfrm>
        </p:spPr>
        <p:txBody>
          <a:bodyPr/>
          <a:lstStyle>
            <a:lvl1pPr algn="r">
              <a:defRPr sz="4800" spc="169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719073"/>
            <a:ext cx="4375150" cy="44074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719073"/>
            <a:ext cx="4375150" cy="44074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AD39-F960-47CD-840F-B2F83417D376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F770-1E30-46B6-9178-09D71F0E21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722439"/>
            <a:ext cx="4376870" cy="639763"/>
          </a:xfrm>
        </p:spPr>
        <p:txBody>
          <a:bodyPr anchor="b"/>
          <a:lstStyle>
            <a:lvl1pPr marL="0" indent="0" algn="ctr">
              <a:buNone/>
              <a:defRPr sz="2700" b="0">
                <a:solidFill>
                  <a:schemeClr val="tx2"/>
                </a:solidFill>
              </a:defRPr>
            </a:lvl1pPr>
            <a:lvl2pPr marL="515773" indent="0">
              <a:buNone/>
              <a:defRPr sz="2300" b="1"/>
            </a:lvl2pPr>
            <a:lvl3pPr marL="1031546" indent="0">
              <a:buNone/>
              <a:defRPr sz="2000" b="1"/>
            </a:lvl3pPr>
            <a:lvl4pPr marL="1547319" indent="0">
              <a:buNone/>
              <a:defRPr sz="1800" b="1"/>
            </a:lvl4pPr>
            <a:lvl5pPr marL="2063092" indent="0">
              <a:buNone/>
              <a:defRPr sz="1800" b="1"/>
            </a:lvl5pPr>
            <a:lvl6pPr marL="2578865" indent="0">
              <a:buNone/>
              <a:defRPr sz="1800" b="1"/>
            </a:lvl6pPr>
            <a:lvl7pPr marL="3094638" indent="0">
              <a:buNone/>
              <a:defRPr sz="1800" b="1"/>
            </a:lvl7pPr>
            <a:lvl8pPr marL="3610410" indent="0">
              <a:buNone/>
              <a:defRPr sz="1800" b="1"/>
            </a:lvl8pPr>
            <a:lvl9pPr marL="4126183" indent="0">
              <a:buNone/>
              <a:defRPr sz="18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438402"/>
            <a:ext cx="4376870" cy="36877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722439"/>
            <a:ext cx="4378589" cy="639763"/>
          </a:xfrm>
        </p:spPr>
        <p:txBody>
          <a:bodyPr anchor="b"/>
          <a:lstStyle>
            <a:lvl1pPr marL="0" indent="0" algn="ctr">
              <a:buNone/>
              <a:defRPr sz="2700" b="0">
                <a:solidFill>
                  <a:schemeClr val="tx2"/>
                </a:solidFill>
              </a:defRPr>
            </a:lvl1pPr>
            <a:lvl2pPr marL="515773" indent="0">
              <a:buNone/>
              <a:defRPr sz="2300" b="1"/>
            </a:lvl2pPr>
            <a:lvl3pPr marL="1031546" indent="0">
              <a:buNone/>
              <a:defRPr sz="2000" b="1"/>
            </a:lvl3pPr>
            <a:lvl4pPr marL="1547319" indent="0">
              <a:buNone/>
              <a:defRPr sz="1800" b="1"/>
            </a:lvl4pPr>
            <a:lvl5pPr marL="2063092" indent="0">
              <a:buNone/>
              <a:defRPr sz="1800" b="1"/>
            </a:lvl5pPr>
            <a:lvl6pPr marL="2578865" indent="0">
              <a:buNone/>
              <a:defRPr sz="1800" b="1"/>
            </a:lvl6pPr>
            <a:lvl7pPr marL="3094638" indent="0">
              <a:buNone/>
              <a:defRPr sz="1800" b="1"/>
            </a:lvl7pPr>
            <a:lvl8pPr marL="3610410" indent="0">
              <a:buNone/>
              <a:defRPr sz="1800" b="1"/>
            </a:lvl8pPr>
            <a:lvl9pPr marL="4126183" indent="0">
              <a:buNone/>
              <a:defRPr sz="18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438402"/>
            <a:ext cx="4378589" cy="36877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AD39-F960-47CD-840F-B2F83417D376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F770-1E30-46B6-9178-09D71F0E21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AD39-F960-47CD-840F-B2F83417D376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F770-1E30-46B6-9178-09D71F0E218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100" y="150919"/>
            <a:ext cx="956778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5" tIns="51577" rIns="103155" bIns="51577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AD39-F960-47CD-840F-B2F83417D376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F770-1E30-46B6-9178-09D71F0E21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5" tIns="51577" rIns="103155" bIns="5157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94600" y="150876"/>
            <a:ext cx="21463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5" tIns="51577" rIns="103155" bIns="51577"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65100" y="152401"/>
            <a:ext cx="72644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5" tIns="51577" rIns="103155" bIns="51577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304802"/>
            <a:ext cx="6356350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56398" y="2130552"/>
            <a:ext cx="1812798" cy="2816352"/>
          </a:xfrm>
        </p:spPr>
        <p:txBody>
          <a:bodyPr tIns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515773" indent="0">
              <a:buNone/>
              <a:defRPr sz="1300"/>
            </a:lvl2pPr>
            <a:lvl3pPr marL="1031546" indent="0">
              <a:buNone/>
              <a:defRPr sz="1100"/>
            </a:lvl3pPr>
            <a:lvl4pPr marL="1547319" indent="0">
              <a:buNone/>
              <a:defRPr sz="1100"/>
            </a:lvl4pPr>
            <a:lvl5pPr marL="2063092" indent="0">
              <a:buNone/>
              <a:defRPr sz="1100"/>
            </a:lvl5pPr>
            <a:lvl6pPr marL="2578865" indent="0">
              <a:buNone/>
              <a:defRPr sz="1100"/>
            </a:lvl6pPr>
            <a:lvl7pPr marL="3094638" indent="0">
              <a:buNone/>
              <a:defRPr sz="1100"/>
            </a:lvl7pPr>
            <a:lvl8pPr marL="3610410" indent="0">
              <a:buNone/>
              <a:defRPr sz="1100"/>
            </a:lvl8pPr>
            <a:lvl9pPr marL="4126183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AD39-F960-47CD-840F-B2F83417D376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FAF770-1E30-46B6-9178-09D71F0E21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756400" y="457200"/>
            <a:ext cx="1815298" cy="1673352"/>
          </a:xfrm>
        </p:spPr>
        <p:txBody>
          <a:bodyPr anchor="b"/>
          <a:lstStyle>
            <a:lvl1pPr algn="l">
              <a:defRPr sz="2300" spc="169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5" tIns="51577" rIns="103155" bIns="51577"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594600" y="150876"/>
            <a:ext cx="21463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5" tIns="51577" rIns="103155" bIns="51577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100" y="152401"/>
            <a:ext cx="7264400" cy="6553200"/>
          </a:xfrm>
        </p:spPr>
        <p:txBody>
          <a:bodyPr anchor="ctr"/>
          <a:lstStyle>
            <a:lvl1pPr marL="0" indent="0" algn="ctr">
              <a:buNone/>
              <a:defRPr sz="3600"/>
            </a:lvl1pPr>
            <a:lvl2pPr marL="515773" indent="0">
              <a:buNone/>
              <a:defRPr sz="3200"/>
            </a:lvl2pPr>
            <a:lvl3pPr marL="1031546" indent="0">
              <a:buNone/>
              <a:defRPr sz="2700"/>
            </a:lvl3pPr>
            <a:lvl4pPr marL="1547319" indent="0">
              <a:buNone/>
              <a:defRPr sz="2300"/>
            </a:lvl4pPr>
            <a:lvl5pPr marL="2063092" indent="0">
              <a:buNone/>
              <a:defRPr sz="2300"/>
            </a:lvl5pPr>
            <a:lvl6pPr marL="2578865" indent="0">
              <a:buNone/>
              <a:defRPr sz="2300"/>
            </a:lvl6pPr>
            <a:lvl7pPr marL="3094638" indent="0">
              <a:buNone/>
              <a:defRPr sz="2300"/>
            </a:lvl7pPr>
            <a:lvl8pPr marL="3610410" indent="0">
              <a:buNone/>
              <a:defRPr sz="2300"/>
            </a:lvl8pPr>
            <a:lvl9pPr marL="4126183" indent="0">
              <a:buNone/>
              <a:defRPr sz="23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59701" y="2133600"/>
            <a:ext cx="1816100" cy="2971800"/>
          </a:xfrm>
        </p:spPr>
        <p:txBody>
          <a:bodyPr tIns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515773" indent="0">
              <a:buNone/>
              <a:defRPr sz="1300"/>
            </a:lvl2pPr>
            <a:lvl3pPr marL="1031546" indent="0">
              <a:buNone/>
              <a:defRPr sz="1100"/>
            </a:lvl3pPr>
            <a:lvl4pPr marL="1547319" indent="0">
              <a:buNone/>
              <a:defRPr sz="1100"/>
            </a:lvl4pPr>
            <a:lvl5pPr marL="2063092" indent="0">
              <a:buNone/>
              <a:defRPr sz="1100"/>
            </a:lvl5pPr>
            <a:lvl6pPr marL="2578865" indent="0">
              <a:buNone/>
              <a:defRPr sz="1100"/>
            </a:lvl6pPr>
            <a:lvl7pPr marL="3094638" indent="0">
              <a:buNone/>
              <a:defRPr sz="1100"/>
            </a:lvl7pPr>
            <a:lvl8pPr marL="3610410" indent="0">
              <a:buNone/>
              <a:defRPr sz="1100"/>
            </a:lvl8pPr>
            <a:lvl9pPr marL="4126183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AD39-F960-47CD-840F-B2F83417D376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F770-1E30-46B6-9178-09D71F0E21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759701" y="460249"/>
            <a:ext cx="1816100" cy="1673352"/>
          </a:xfrm>
        </p:spPr>
        <p:txBody>
          <a:bodyPr anchor="b"/>
          <a:lstStyle>
            <a:lvl1pPr algn="l">
              <a:defRPr sz="2300" spc="169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5100" y="1634971"/>
            <a:ext cx="956778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5" tIns="51577" rIns="103155" bIns="5157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5103" y="152403"/>
            <a:ext cx="9548551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5" tIns="51577" rIns="103155" bIns="5157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2752" y="355848"/>
            <a:ext cx="9079698" cy="1054395"/>
          </a:xfrm>
          <a:prstGeom prst="rect">
            <a:avLst/>
          </a:prstGeom>
        </p:spPr>
        <p:txBody>
          <a:bodyPr vert="horz" lIns="103155" tIns="51577" rIns="103155" bIns="51577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753" y="1719072"/>
            <a:ext cx="9108550" cy="4407408"/>
          </a:xfrm>
          <a:prstGeom prst="rect">
            <a:avLst/>
          </a:prstGeom>
        </p:spPr>
        <p:txBody>
          <a:bodyPr vert="horz" lIns="103155" tIns="51577" rIns="103155" bIns="51577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1795" y="6356350"/>
            <a:ext cx="2311400" cy="274320"/>
          </a:xfrm>
          <a:prstGeom prst="rect">
            <a:avLst/>
          </a:prstGeom>
        </p:spPr>
        <p:txBody>
          <a:bodyPr vert="horz" lIns="103155" tIns="51577" rIns="103155" bIns="51577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E88AD39-F960-47CD-840F-B2F83417D376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000" y="6356350"/>
            <a:ext cx="3632200" cy="274320"/>
          </a:xfrm>
          <a:prstGeom prst="rect">
            <a:avLst/>
          </a:prstGeom>
        </p:spPr>
        <p:txBody>
          <a:bodyPr vert="horz" lIns="103155" tIns="51577" rIns="103155" bIns="515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0905" y="6355080"/>
            <a:ext cx="631546" cy="274320"/>
          </a:xfrm>
          <a:prstGeom prst="rect">
            <a:avLst/>
          </a:prstGeom>
          <a:ln w="19050">
            <a:noFill/>
          </a:ln>
        </p:spPr>
        <p:txBody>
          <a:bodyPr vert="horz" lIns="103155" tIns="51577" rIns="103155" bIns="51577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CCFAF770-1E30-46B6-9178-09D71F0E21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31546" rtl="0" eaLnBrk="1" latinLnBrk="0" hangingPunct="1">
        <a:spcBef>
          <a:spcPct val="0"/>
        </a:spcBef>
        <a:buNone/>
        <a:defRPr sz="3600" kern="1200" cap="all" spc="225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09463" indent="-257886" algn="l" defTabSz="1031546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300" kern="1200" spc="169" baseline="0">
          <a:solidFill>
            <a:schemeClr val="tx2"/>
          </a:solidFill>
          <a:latin typeface="+mn-lt"/>
          <a:ea typeface="+mn-ea"/>
          <a:cs typeface="+mn-cs"/>
        </a:defRPr>
      </a:lvl1pPr>
      <a:lvl2pPr marL="618928" indent="-206310" algn="l" defTabSz="103154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000" kern="1200" spc="113" baseline="0">
          <a:solidFill>
            <a:schemeClr val="tx2"/>
          </a:solidFill>
          <a:latin typeface="+mn-lt"/>
          <a:ea typeface="+mn-ea"/>
          <a:cs typeface="+mn-cs"/>
        </a:defRPr>
      </a:lvl2pPr>
      <a:lvl3pPr marL="928391" indent="-206310" algn="l" defTabSz="1031546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800" kern="1200" spc="113" baseline="0">
          <a:solidFill>
            <a:schemeClr val="tx2"/>
          </a:solidFill>
          <a:latin typeface="+mn-lt"/>
          <a:ea typeface="+mn-ea"/>
          <a:cs typeface="+mn-cs"/>
        </a:defRPr>
      </a:lvl3pPr>
      <a:lvl4pPr marL="1237855" indent="-206310" algn="l" defTabSz="1031546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444164" indent="-206310" algn="l" defTabSz="1031546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500" kern="1200" spc="113" baseline="0">
          <a:solidFill>
            <a:schemeClr val="tx2"/>
          </a:solidFill>
          <a:latin typeface="+mn-lt"/>
          <a:ea typeface="+mn-ea"/>
          <a:cs typeface="+mn-cs"/>
        </a:defRPr>
      </a:lvl5pPr>
      <a:lvl6pPr marL="1753627" indent="-206310" algn="l" defTabSz="1031546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6pPr>
      <a:lvl7pPr marL="2063092" indent="-206310" algn="l" defTabSz="103154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7pPr>
      <a:lvl8pPr marL="2372555" indent="-206310" algn="l" defTabSz="1031546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8pPr>
      <a:lvl9pPr marL="2682019" indent="-206310" algn="l" defTabSz="1031546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5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773" algn="l" defTabSz="10315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546" algn="l" defTabSz="10315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319" algn="l" defTabSz="10315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092" algn="l" defTabSz="10315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865" algn="l" defTabSz="10315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638" algn="l" defTabSz="10315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410" algn="l" defTabSz="10315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183" algn="l" defTabSz="10315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نتيجة بحث الصور عن ‪prince mohammad bin fahd university Logo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6" y="285751"/>
            <a:ext cx="1814572" cy="15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نتيجة بحث الصور عن ‪car engin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098" y="4437114"/>
            <a:ext cx="2151439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05295" y="2305676"/>
            <a:ext cx="2106234" cy="138255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Team </a:t>
            </a: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818543" y="1916833"/>
            <a:ext cx="6474718" cy="1197427"/>
          </a:xfrm>
          <a:prstGeom prst="rect">
            <a:avLst/>
          </a:prstGeom>
          <a:noFill/>
        </p:spPr>
        <p:txBody>
          <a:bodyPr wrap="square" lIns="134287" tIns="67143" rIns="134287" bIns="67143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 of Experiment to Study The Effect of Mixing Nano-additive With Engine Oil on The Heat Transfer Performance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200472" y="3948439"/>
            <a:ext cx="6025016" cy="2490088"/>
          </a:xfrm>
          <a:prstGeom prst="rect">
            <a:avLst/>
          </a:prstGeom>
          <a:noFill/>
        </p:spPr>
        <p:txBody>
          <a:bodyPr wrap="square" lIns="134287" tIns="67143" rIns="134287" bIns="67143" rtlCol="0">
            <a:spAutoFit/>
          </a:bodyPr>
          <a:lstStyle/>
          <a:p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- Group Names: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Ahmed </a:t>
            </a:r>
            <a:r>
              <a:rPr lang="en-US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Alramadan</a:t>
            </a:r>
            <a:r>
              <a:rPr lang="en-US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201203367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Mohammed </a:t>
            </a:r>
            <a:r>
              <a:rPr lang="en-US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Alhejji</a:t>
            </a:r>
            <a:r>
              <a:rPr lang="en-US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201301929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Abdullah </a:t>
            </a:r>
            <a:r>
              <a:rPr lang="en-US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Alkhalifa</a:t>
            </a:r>
            <a:r>
              <a:rPr lang="en-US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201200254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Muhanna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Almuhanna</a:t>
            </a:r>
            <a:r>
              <a:rPr lang="en-US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201202294</a:t>
            </a: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Hussain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Alghumgham</a:t>
            </a:r>
            <a:r>
              <a:rPr lang="en-US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201400042</a:t>
            </a:r>
            <a:endParaRPr lang="en-US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4736976" y="5092159"/>
            <a:ext cx="2809797" cy="150519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- Advisor/Co-Advisor:</a:t>
            </a:r>
          </a:p>
          <a:p>
            <a:pPr>
              <a:lnSpc>
                <a:spcPct val="200000"/>
              </a:lnSpc>
            </a:pPr>
            <a:r>
              <a:rPr lang="en-US" sz="1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1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Essam</a:t>
            </a:r>
            <a:r>
              <a:rPr lang="en-US" sz="1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Jasim</a:t>
            </a:r>
            <a:endParaRPr lang="en-US" sz="1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1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Panagiotis</a:t>
            </a:r>
            <a:r>
              <a:rPr lang="en-US" sz="1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Sphicas</a:t>
            </a:r>
            <a:endParaRPr lang="en-US" sz="1800" u="sng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Conceptual Design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587577"/>
            <a:ext cx="9649072" cy="50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Conceptual Design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628800"/>
            <a:ext cx="9649072" cy="50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Conceptual Design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77753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Conceptual Design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20" y="1714502"/>
            <a:ext cx="9256791" cy="427975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CAD Drawing of The System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Block Diagram of The System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5" y="2276872"/>
            <a:ext cx="4690721" cy="377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/>
          <p:nvPr/>
        </p:nvPicPr>
        <p:blipFill>
          <a:blip r:embed="rId3"/>
          <a:stretch>
            <a:fillRect/>
          </a:stretch>
        </p:blipFill>
        <p:spPr>
          <a:xfrm>
            <a:off x="5313040" y="2276872"/>
            <a:ext cx="4248472" cy="37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1" t="21100" r="1197" b="5852"/>
          <a:stretch/>
        </p:blipFill>
        <p:spPr bwMode="auto">
          <a:xfrm rot="10800000">
            <a:off x="882040" y="2435344"/>
            <a:ext cx="3998952" cy="2721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صورة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t="28015" r="5451" b="11879"/>
          <a:stretch/>
        </p:blipFill>
        <p:spPr bwMode="auto">
          <a:xfrm rot="10800000">
            <a:off x="5346534" y="2420888"/>
            <a:ext cx="3998954" cy="2721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304721" y="1714502"/>
            <a:ext cx="6602280" cy="427975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Nano-particles   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766101" y="5318918"/>
            <a:ext cx="372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Copper Nano-powder ( 30nm)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Experimental Setup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8584" y="5318918"/>
            <a:ext cx="3422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Copper Nano-powder ( 70nm)</a:t>
            </a:r>
          </a:p>
        </p:txBody>
      </p:sp>
    </p:spTree>
    <p:extLst>
      <p:ext uri="{BB962C8B-B14F-4D97-AF65-F5344CB8AC3E}">
        <p14:creationId xmlns:p14="http://schemas.microsoft.com/office/powerpoint/2010/main" val="10603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721" y="1704881"/>
            <a:ext cx="6602280" cy="427975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Temperature Measurement Devices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Users\201200254\Desktop\Leaton 4 Channel K Type Digital Thermometer Thermocouple Sensor -200_1372°C_2501°F ( Batteries included )_ Amazon.com_ Industrial &amp; Scientific_files\61PANohZw6L._SL1000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8" y="2060848"/>
            <a:ext cx="3248025" cy="236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صورة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8" y="2060848"/>
            <a:ext cx="2520280" cy="2366643"/>
          </a:xfrm>
          <a:prstGeom prst="rect">
            <a:avLst/>
          </a:prstGeom>
        </p:spPr>
      </p:pic>
      <p:pic>
        <p:nvPicPr>
          <p:cNvPr id="8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2060848"/>
            <a:ext cx="2495159" cy="2357672"/>
          </a:xfrm>
          <a:prstGeom prst="rect">
            <a:avLst/>
          </a:prstGeom>
        </p:spPr>
      </p:pic>
      <p:pic>
        <p:nvPicPr>
          <p:cNvPr id="9" name="Picture 91"/>
          <p:cNvPicPr/>
          <p:nvPr/>
        </p:nvPicPr>
        <p:blipFill rotWithShape="1">
          <a:blip r:embed="rId5"/>
          <a:srcRect l="6708" b="50000"/>
          <a:stretch/>
        </p:blipFill>
        <p:spPr>
          <a:xfrm>
            <a:off x="3080792" y="4782894"/>
            <a:ext cx="4032448" cy="1598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Experimental Setup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520" y="4518574"/>
            <a:ext cx="2593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Digital Thermocouple </a:t>
            </a:r>
          </a:p>
          <a:p>
            <a:pPr algn="ctr"/>
            <a:r>
              <a:rPr lang="en-US" dirty="0" smtClean="0"/>
              <a:t>Display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3287" y="4397042"/>
            <a:ext cx="1883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Thermocouple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01272" y="4541058"/>
            <a:ext cx="1293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Laser Gun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70634" y="6341258"/>
            <a:ext cx="1130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BTU-900</a:t>
            </a:r>
          </a:p>
        </p:txBody>
      </p:sp>
    </p:spTree>
    <p:extLst>
      <p:ext uri="{BB962C8B-B14F-4D97-AF65-F5344CB8AC3E}">
        <p14:creationId xmlns:p14="http://schemas.microsoft.com/office/powerpoint/2010/main" val="41326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721" y="1714502"/>
            <a:ext cx="6602280" cy="427975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Other Components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TEMP\Desktop\PioneerAnalytical_L__96386.1384216409.1280.12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20" y="2276872"/>
            <a:ext cx="2771140" cy="29502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ربع نص 9"/>
          <p:cNvSpPr txBox="1"/>
          <p:nvPr/>
        </p:nvSpPr>
        <p:spPr>
          <a:xfrm>
            <a:off x="4106322" y="5363924"/>
            <a:ext cx="235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Electronic Scale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Experimental Setup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Experimental Setup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2204864"/>
            <a:ext cx="3053768" cy="3312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1534" y="2334164"/>
            <a:ext cx="3312366" cy="3053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295" y="5877272"/>
            <a:ext cx="1954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image18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84" y="2204864"/>
            <a:ext cx="3053770" cy="33123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73268" y="5708698"/>
            <a:ext cx="1588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Exhaust hole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95652" y="5708698"/>
            <a:ext cx="25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BTU-900 Installation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8707" y="5693186"/>
            <a:ext cx="1633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 Setup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Experimental Setup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491" y="2177861"/>
            <a:ext cx="2808312" cy="2862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3234" y="2154471"/>
            <a:ext cx="2808312" cy="2909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6096" y="2155752"/>
            <a:ext cx="2805747" cy="290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824" y="5117122"/>
            <a:ext cx="2327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into Radiator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03834" y="5117122"/>
            <a:ext cx="2549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out of Radiator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36004" y="511712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Oil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 Discussion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81131" y="1628800"/>
            <a:ext cx="199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71989" indent="-371989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Calculation  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661" y="2163938"/>
            <a:ext cx="1252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Radiator: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2661" y="2780928"/>
                <a:ext cx="3260700" cy="731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𝑤𝑎𝑡𝑒𝑟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𝑤𝑎𝑡𝑒𝑟</m:t>
                          </m:r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𝑎𝑐𝑡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61" y="2780928"/>
                <a:ext cx="3260700" cy="7318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6835538"/>
                  </p:ext>
                </p:extLst>
              </p:nvPr>
            </p:nvGraphicFramePr>
            <p:xfrm>
              <a:off x="1524939" y="3789040"/>
              <a:ext cx="6596413" cy="23762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98329"/>
                    <a:gridCol w="2199042"/>
                    <a:gridCol w="2199042"/>
                  </a:tblGrid>
                  <a:tr h="475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% Nano-particles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Theoretical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𝒐𝒖𝒕</m:t>
                                  </m:r>
                                </m:sub>
                              </m:sSub>
                            </m:oMath>
                          </a14:m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Actual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𝒐𝒖𝒕</m:t>
                                  </m:r>
                                </m:sub>
                              </m:sSub>
                            </m:oMath>
                          </a14:m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5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0%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54.43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58.5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5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1%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48.37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56.5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5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2%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47.97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55.2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5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3%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42.4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46.5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6835538"/>
                  </p:ext>
                </p:extLst>
              </p:nvPr>
            </p:nvGraphicFramePr>
            <p:xfrm>
              <a:off x="1524939" y="3789040"/>
              <a:ext cx="6596413" cy="23762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98329"/>
                    <a:gridCol w="2199042"/>
                    <a:gridCol w="2199042"/>
                  </a:tblGrid>
                  <a:tr h="475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% Nano-particles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278" t="-1282" r="-100556" b="-4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99723" t="-1282" r="-277" b="-410256"/>
                          </a:stretch>
                        </a:blipFill>
                      </a:tcPr>
                    </a:tc>
                  </a:tr>
                  <a:tr h="475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0%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54.43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58.5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5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1%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48.37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56.5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5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2%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47.97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55.2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7525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3%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42.4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46.5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039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Outline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03149" y="1844825"/>
            <a:ext cx="9430371" cy="46085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 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Project Background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Constrains 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Specification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Conceptual Design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Experimental Setup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 and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 Discussion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81131" y="1628800"/>
            <a:ext cx="199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71989" indent="-371989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Calculation  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04528" y="2204864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ستطيل 9"/>
              <p:cNvSpPr/>
              <p:nvPr/>
            </p:nvSpPr>
            <p:spPr>
              <a:xfrm>
                <a:off x="272480" y="2708920"/>
                <a:ext cx="8280921" cy="448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𝑟𝑎𝑑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𝑎𝑐𝑡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𝑓𝑢𝑒𝑙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𝑓𝑢𝑒𝑙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𝑎𝑖𝑟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𝑎𝑖𝑟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𝑒𝑥</m:t>
                          </m:r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  <m:r>
                            <a:rPr lang="en-US" i="1">
                              <a:latin typeface="Cambria Math"/>
                            </a:rPr>
                            <m:t>𝑎𝑢𝑠𝑡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𝑒𝑥</m:t>
                          </m:r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  <m:r>
                            <a:rPr lang="en-US" i="1">
                              <a:latin typeface="Cambria Math"/>
                            </a:rPr>
                            <m:t>𝑎𝑢𝑠𝑡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مستطيل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0" y="2708920"/>
                <a:ext cx="8280921" cy="448071"/>
              </a:xfrm>
              <a:prstGeom prst="rect">
                <a:avLst/>
              </a:prstGeom>
              <a:blipFill rotWithShape="1">
                <a:blip r:embed="rId2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ستطيل 10"/>
              <p:cNvSpPr/>
              <p:nvPr/>
            </p:nvSpPr>
            <p:spPr>
              <a:xfrm>
                <a:off x="200472" y="3356992"/>
                <a:ext cx="7157020" cy="448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𝑟𝑎𝑑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𝑎𝑐𝑡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𝑓𝑢𝑒𝑙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𝑓𝑢𝑒𝑙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𝑎𝑖𝑟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𝑎𝑖𝑟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𝑒𝑥</m:t>
                          </m:r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  <m:r>
                            <a:rPr lang="en-US" i="1">
                              <a:latin typeface="Cambria Math"/>
                            </a:rPr>
                            <m:t>𝑎𝑢𝑠𝑡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𝑒𝑥</m:t>
                          </m:r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  <m:r>
                            <a:rPr lang="en-US" i="1">
                              <a:latin typeface="Cambria Math"/>
                            </a:rPr>
                            <m:t>𝑎𝑢𝑠𝑡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مستطيل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2" y="3356992"/>
                <a:ext cx="7157020" cy="448071"/>
              </a:xfrm>
              <a:prstGeom prst="rect">
                <a:avLst/>
              </a:prstGeom>
              <a:blipFill rotWithShape="1">
                <a:blip r:embed="rId3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جدول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870365"/>
                  </p:ext>
                </p:extLst>
              </p:nvPr>
            </p:nvGraphicFramePr>
            <p:xfrm>
              <a:off x="1651000" y="4221088"/>
              <a:ext cx="6604000" cy="19908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02000"/>
                    <a:gridCol w="330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% Nano-particles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/>
                            <a:t> (kw)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0%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13.85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1%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20.221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2%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31.332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3%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27.95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جدول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0941752"/>
                  </p:ext>
                </p:extLst>
              </p:nvPr>
            </p:nvGraphicFramePr>
            <p:xfrm>
              <a:off x="1651000" y="4221088"/>
              <a:ext cx="6604000" cy="19908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02000"/>
                    <a:gridCol w="3302000"/>
                  </a:tblGrid>
                  <a:tr h="405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% Nano-particles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370" t="-5970" r="-185" b="-414925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0%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13.85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1%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20.221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2%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31.332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3%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27.95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174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 Discussion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04721" y="1556792"/>
            <a:ext cx="6602280" cy="427975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0% Nano-particles (30nm)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988840"/>
            <a:ext cx="37444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1988840"/>
            <a:ext cx="37444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52" y="4653137"/>
            <a:ext cx="418624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1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 Discussion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04969" y="1660738"/>
            <a:ext cx="3482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71989" indent="-371989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1%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Nano-particles (30nm)  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9" y="2060848"/>
            <a:ext cx="3751182" cy="24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2060848"/>
            <a:ext cx="3751038" cy="247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09" y="4581128"/>
            <a:ext cx="450712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6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 Discussion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81131" y="1628800"/>
            <a:ext cx="3610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71989" indent="-371989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2%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Nano-particles (30nm)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1" y="2056875"/>
            <a:ext cx="3770679" cy="237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2056875"/>
            <a:ext cx="3795182" cy="237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21" y="4499600"/>
            <a:ext cx="5137951" cy="216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6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 Discussion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81131" y="1628800"/>
            <a:ext cx="3610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71989" indent="-371989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3%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Nano-particles (30nm)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132856"/>
            <a:ext cx="410445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53" y="2104403"/>
            <a:ext cx="4263143" cy="240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18" y="4627587"/>
            <a:ext cx="4788531" cy="196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8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 Discussion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81131" y="1628800"/>
            <a:ext cx="4880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71989" indent="-371989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Compression Between 0%, 1%, 2%, 3%  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6" y="2206143"/>
            <a:ext cx="4021540" cy="224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23" y="2206143"/>
            <a:ext cx="3880551" cy="224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10" y="4581128"/>
            <a:ext cx="430362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9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512" y="2136843"/>
            <a:ext cx="47409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en-US" dirty="0" smtClean="0"/>
              <a:t>Optimizing Heat Transfer Performance</a:t>
            </a:r>
          </a:p>
          <a:p>
            <a:pPr marL="342900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en-US" dirty="0" smtClean="0"/>
              <a:t>Reduction of temperature</a:t>
            </a:r>
          </a:p>
          <a:p>
            <a:pPr marL="342900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en-US" dirty="0" smtClean="0"/>
              <a:t>Failure of bearing rod At 4% (30nm)</a:t>
            </a:r>
          </a:p>
        </p:txBody>
      </p:sp>
    </p:spTree>
    <p:extLst>
      <p:ext uri="{BB962C8B-B14F-4D97-AF65-F5344CB8AC3E}">
        <p14:creationId xmlns:p14="http://schemas.microsoft.com/office/powerpoint/2010/main" val="7799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928664" y="2939460"/>
            <a:ext cx="56555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</a:t>
            </a:r>
            <a:endParaRPr lang="ar-SA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 Objective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36991" y="2204864"/>
            <a:ext cx="9070331" cy="42481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 and implement a cross flow water-air radiator and oil-coolant for normal spark ignition (SI) engine.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investigate the effect of using Nano-additive with oil engine and coolant  on the engine performance.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study the enhancement of the rate of heat transfer in the engine oil and radiator when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Nano-particles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employed.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52494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52494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 Background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376936" y="1712997"/>
            <a:ext cx="4536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523" lvl="1" indent="-285750">
              <a:lnSpc>
                <a:spcPct val="30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 we select this project?</a:t>
            </a:r>
          </a:p>
          <a:p>
            <a:pPr marL="887762" lvl="1" indent="-371989">
              <a:lnSpc>
                <a:spcPct val="30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Life span </a:t>
            </a:r>
          </a:p>
          <a:p>
            <a:pPr marL="887762" lvl="1" indent="-371989">
              <a:lnSpc>
                <a:spcPct val="30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Cost reduction</a:t>
            </a:r>
          </a:p>
          <a:p>
            <a:pPr marL="887762" lvl="1" indent="-371989">
              <a:lnSpc>
                <a:spcPct val="30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Environment protection</a:t>
            </a:r>
          </a:p>
          <a:p>
            <a:pPr marL="887762" lvl="1" indent="-371989">
              <a:lnSpc>
                <a:spcPct val="300000"/>
              </a:lnSpc>
              <a:buFont typeface="Arial" pitchFamily="34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776" y="2038536"/>
            <a:ext cx="4464496" cy="3933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8544" y="630932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Internal Combustion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Engine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 Constrains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72480" y="1772816"/>
            <a:ext cx="7213513" cy="335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71989" indent="-371989"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Safety and Environment</a:t>
            </a:r>
          </a:p>
          <a:p>
            <a:pPr marL="887762" lvl="1" indent="-371989">
              <a:buFont typeface="Arial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Outdoor working condition</a:t>
            </a:r>
          </a:p>
          <a:p>
            <a:pPr marL="858673" lvl="1" indent="-342900"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Project safety index (Mask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Safety Goggles,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Gloves and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Lab Coat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1989" indent="-371989"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Weight and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Size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7762" lvl="1" indent="-371989"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Difficulties in the transportation</a:t>
            </a:r>
          </a:p>
          <a:p>
            <a:pPr marL="887762" lvl="1" indent="-371989">
              <a:buFont typeface="Arial" pitchFamily="34" charset="0"/>
              <a:buChar char="•"/>
            </a:pP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1989" indent="-371989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Heat Measurement</a:t>
            </a:r>
          </a:p>
          <a:p>
            <a:pPr marL="858673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Tools</a:t>
            </a:r>
          </a:p>
          <a:p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1989" indent="-371989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Nano-particles Material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7762" lvl="1" indent="-371989"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Copper</a:t>
            </a:r>
          </a:p>
        </p:txBody>
      </p:sp>
    </p:spTree>
    <p:extLst>
      <p:ext uri="{BB962C8B-B14F-4D97-AF65-F5344CB8AC3E}">
        <p14:creationId xmlns:p14="http://schemas.microsoft.com/office/powerpoint/2010/main" val="32640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576399"/>
              </p:ext>
            </p:extLst>
          </p:nvPr>
        </p:nvGraphicFramePr>
        <p:xfrm>
          <a:off x="724873" y="2430510"/>
          <a:ext cx="7825686" cy="32339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12843"/>
                <a:gridCol w="3912843"/>
              </a:tblGrid>
              <a:tr h="461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Category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Description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461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Weight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Kg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461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Height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m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461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Width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m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461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Capacity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 liter / 1499 cc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461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Cylinder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461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Type of Engine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Stroke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Petrol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4295" marR="74295" marT="0" marB="0" anchor="ctr"/>
                </a:tc>
              </a:tr>
            </a:tbl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00472" y="260648"/>
            <a:ext cx="8719658" cy="1054395"/>
          </a:xfrm>
        </p:spPr>
        <p:txBody>
          <a:bodyPr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design specification 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304721" y="1714502"/>
            <a:ext cx="6602280" cy="427975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Mitsubishi Engine Specification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28461"/>
              </p:ext>
            </p:extLst>
          </p:nvPr>
        </p:nvGraphicFramePr>
        <p:xfrm>
          <a:off x="976361" y="2307621"/>
          <a:ext cx="7198818" cy="33863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99409"/>
                <a:gridCol w="3599409"/>
              </a:tblGrid>
              <a:tr h="677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cs typeface="Times New Roman"/>
                        </a:rPr>
                        <a:t>Category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cs typeface="Times New Roman"/>
                        </a:rPr>
                        <a:t>Description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  <a:tr h="677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cs typeface="Times New Roman"/>
                        </a:rPr>
                        <a:t>Weight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cs typeface="Times New Roman"/>
                        </a:rPr>
                        <a:t>4.830 Kg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  <a:tr h="677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cs typeface="Times New Roman"/>
                        </a:rPr>
                        <a:t>Thickness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cs typeface="Times New Roman"/>
                        </a:rPr>
                        <a:t>16 mm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  <a:tr h="677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cs typeface="Times New Roman"/>
                        </a:rPr>
                        <a:t>Width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cs typeface="Times New Roman"/>
                        </a:rPr>
                        <a:t>685 mm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  <a:tr h="677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cs typeface="Times New Roman"/>
                        </a:rPr>
                        <a:t>Height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cs typeface="Times New Roman"/>
                        </a:rPr>
                        <a:t>375 mm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</a:tbl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00472" y="260648"/>
            <a:ext cx="8719658" cy="1054395"/>
          </a:xfrm>
        </p:spPr>
        <p:txBody>
          <a:bodyPr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design specification 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304721" y="1714502"/>
            <a:ext cx="6602280" cy="427975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Mitsubishi Radiator Dimensions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Conceptual Design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628800"/>
            <a:ext cx="9577064" cy="50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295" y="335089"/>
            <a:ext cx="8147106" cy="843473"/>
          </a:xfrm>
          <a:prstGeom prst="rect">
            <a:avLst/>
          </a:prstGeom>
          <a:noFill/>
        </p:spPr>
        <p:txBody>
          <a:bodyPr wrap="square" lIns="119037" tIns="59518" rIns="119037" bIns="59518" rtlCol="0">
            <a:spAutoFit/>
          </a:bodyPr>
          <a:lstStyle/>
          <a:p>
            <a:pPr marL="371989" indent="-371989">
              <a:buFont typeface="Wingdings" pitchFamily="2" charset="2"/>
              <a:buChar char="v"/>
            </a:pPr>
            <a:r>
              <a:rPr lang="en-US" sz="4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Conceptual Design </a:t>
            </a:r>
            <a:endParaRPr lang="en-US" sz="4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628800"/>
            <a:ext cx="964907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بكة">
  <a:themeElements>
    <a:clrScheme name="شبكة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شبكة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شبكة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1390</TotalTime>
  <Words>549</Words>
  <Application>Microsoft Office PowerPoint</Application>
  <PresentationFormat>A4 Paper (210x297 mm)</PresentationFormat>
  <Paragraphs>150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شبكة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specification </vt:lpstr>
      <vt:lpstr>design specification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Mr Abdullah Mohammed A Alkhalifa</cp:lastModifiedBy>
  <cp:revision>70</cp:revision>
  <cp:lastPrinted>2018-05-03T06:47:25Z</cp:lastPrinted>
  <dcterms:created xsi:type="dcterms:W3CDTF">2018-03-26T18:50:33Z</dcterms:created>
  <dcterms:modified xsi:type="dcterms:W3CDTF">2018-05-03T06:50:30Z</dcterms:modified>
</cp:coreProperties>
</file>