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7" r:id="rId1"/>
  </p:sldMasterIdLst>
  <p:notesMasterIdLst>
    <p:notesMasterId r:id="rId19"/>
  </p:notesMasterIdLst>
  <p:sldIdLst>
    <p:sldId id="256" r:id="rId2"/>
    <p:sldId id="257" r:id="rId3"/>
    <p:sldId id="285" r:id="rId4"/>
    <p:sldId id="284" r:id="rId5"/>
    <p:sldId id="287" r:id="rId6"/>
    <p:sldId id="289" r:id="rId7"/>
    <p:sldId id="297" r:id="rId8"/>
    <p:sldId id="301" r:id="rId9"/>
    <p:sldId id="296" r:id="rId10"/>
    <p:sldId id="303" r:id="rId11"/>
    <p:sldId id="299" r:id="rId12"/>
    <p:sldId id="292" r:id="rId13"/>
    <p:sldId id="300" r:id="rId14"/>
    <p:sldId id="295" r:id="rId15"/>
    <p:sldId id="290" r:id="rId16"/>
    <p:sldId id="302" r:id="rId17"/>
    <p:sldId id="260" r:id="rId1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4691"/>
    <a:srgbClr val="DC952C"/>
    <a:srgbClr val="94AB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5F45CDA-D82A-43FE-B4AE-183210A0356C}">
  <a:tblStyle styleId="{45F45CDA-D82A-43FE-B4AE-183210A0356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284" autoAdjust="0"/>
    <p:restoredTop sz="95332" autoAdjust="0"/>
  </p:normalViewPr>
  <p:slideViewPr>
    <p:cSldViewPr snapToGrid="0">
      <p:cViewPr varScale="1">
        <p:scale>
          <a:sx n="116" d="100"/>
          <a:sy n="116" d="100"/>
        </p:scale>
        <p:origin x="1013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800146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2736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11794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48498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4754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6107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2400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3677236" y="4278349"/>
            <a:ext cx="5480829" cy="432996"/>
            <a:chOff x="5582265" y="4646738"/>
            <a:chExt cx="5480829" cy="432996"/>
          </a:xfrm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44" name="Google Shape;44;p4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45" name="Google Shape;45;p4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4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47" name="Google Shape;47;p4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</p:grpSpPr>
        <p:sp>
          <p:nvSpPr>
            <p:cNvPr id="48" name="Google Shape;48;p4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49" name="Google Shape;49;p4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0" name="Google Shape;50;p4"/>
          <p:cNvSpPr txBox="1">
            <a:spLocks noGrp="1"/>
          </p:cNvSpPr>
          <p:nvPr>
            <p:ph type="body" idx="1"/>
          </p:nvPr>
        </p:nvSpPr>
        <p:spPr>
          <a:xfrm>
            <a:off x="829775" y="1202000"/>
            <a:ext cx="5090700" cy="2745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Char char="▰"/>
              <a:defRPr sz="3000" i="1">
                <a:solidFill>
                  <a:srgbClr val="FFFFFF"/>
                </a:solidFill>
              </a:defRPr>
            </a:lvl1pPr>
            <a:lvl2pPr marL="914400" lvl="1" indent="-419100" rtl="0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2pPr>
            <a:lvl3pPr marL="1371600" lvl="2" indent="-419100" rtl="0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3pPr>
            <a:lvl4pPr marL="1828800" lvl="3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4pPr>
            <a:lvl5pPr marL="2286000" lvl="4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5pPr>
            <a:lvl6pPr marL="2743200" lvl="5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6pPr>
            <a:lvl7pPr marL="3200400" lvl="6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7pPr>
            <a:lvl8pPr marL="3657600" lvl="7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8pPr>
            <a:lvl9pPr marL="4114800" lvl="8" indent="-41910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4"/>
          <p:cNvSpPr txBox="1"/>
          <p:nvPr/>
        </p:nvSpPr>
        <p:spPr>
          <a:xfrm>
            <a:off x="286600" y="1014575"/>
            <a:ext cx="6765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>
                <a:solidFill>
                  <a:srgbClr val="FF9800"/>
                </a:solidFill>
              </a:rPr>
              <a:t>“</a:t>
            </a:r>
            <a:endParaRPr sz="7200" b="1">
              <a:solidFill>
                <a:srgbClr val="FF9800"/>
              </a:solidFill>
            </a:endParaRPr>
          </a:p>
        </p:txBody>
      </p:sp>
      <p:grpSp>
        <p:nvGrpSpPr>
          <p:cNvPr id="52" name="Google Shape;52;p4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53" name="Google Shape;53;p4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4" name="Google Shape;54;p4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55" name="Google Shape;55;p4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" name="Google Shape;57;p4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58" name="Google Shape;58;p4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4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0" name="Google Shape;60;p4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6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Google Shape;90;p6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814275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4396123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00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27.png"/><Relationship Id="rId4" Type="http://schemas.openxmlformats.org/officeDocument/2006/relationships/image" Target="../media/image1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1"/>
          <p:cNvSpPr txBox="1">
            <a:spLocks noGrp="1"/>
          </p:cNvSpPr>
          <p:nvPr>
            <p:ph type="ctrTitle"/>
          </p:nvPr>
        </p:nvSpPr>
        <p:spPr>
          <a:xfrm>
            <a:off x="124990" y="705765"/>
            <a:ext cx="8132214" cy="200110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Design &amp; Manufacture a Dual-Bladed Surgical Saw</a:t>
            </a:r>
            <a:endParaRPr sz="4000" dirty="0"/>
          </a:p>
        </p:txBody>
      </p:sp>
      <p:pic>
        <p:nvPicPr>
          <p:cNvPr id="1026" name="Picture 2" descr="ØµÙØ±Ø© Ø°Ø§Øª ØµÙØ©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418" y="141238"/>
            <a:ext cx="609600" cy="5926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166089"/>
              </p:ext>
            </p:extLst>
          </p:nvPr>
        </p:nvGraphicFramePr>
        <p:xfrm>
          <a:off x="100317" y="2446966"/>
          <a:ext cx="2795826" cy="1447800"/>
        </p:xfrm>
        <a:graphic>
          <a:graphicData uri="http://schemas.openxmlformats.org/drawingml/2006/table">
            <a:tbl>
              <a:tblPr firstRow="1" bandRow="1">
                <a:tableStyleId>{45F45CDA-D82A-43FE-B4AE-183210A0356C}</a:tableStyleId>
              </a:tblPr>
              <a:tblGrid>
                <a:gridCol w="1608654">
                  <a:extLst>
                    <a:ext uri="{9D8B030D-6E8A-4147-A177-3AD203B41FA5}">
                      <a16:colId xmlns:a16="http://schemas.microsoft.com/office/drawing/2014/main" val="877767403"/>
                    </a:ext>
                  </a:extLst>
                </a:gridCol>
                <a:gridCol w="1187172">
                  <a:extLst>
                    <a:ext uri="{9D8B030D-6E8A-4147-A177-3AD203B41FA5}">
                      <a16:colId xmlns:a16="http://schemas.microsoft.com/office/drawing/2014/main" val="3980110085"/>
                    </a:ext>
                  </a:extLst>
                </a:gridCol>
              </a:tblGrid>
              <a:tr h="281492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bg1"/>
                          </a:solidFill>
                          <a:latin typeface="Roboto Condensed"/>
                        </a:rPr>
                        <a:t>Ibrahim</a:t>
                      </a:r>
                      <a:r>
                        <a:rPr lang="en-US" sz="1300" baseline="0" dirty="0">
                          <a:solidFill>
                            <a:schemeClr val="bg1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1300" baseline="0" dirty="0" err="1">
                          <a:solidFill>
                            <a:schemeClr val="bg1"/>
                          </a:solidFill>
                          <a:latin typeface="Roboto Condensed"/>
                        </a:rPr>
                        <a:t>Althowiqeb</a:t>
                      </a:r>
                      <a:endParaRPr lang="en-US" sz="1300" dirty="0">
                        <a:solidFill>
                          <a:schemeClr val="bg1"/>
                        </a:solidFill>
                        <a:latin typeface="Roboto Condensed"/>
                      </a:endParaRP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bg1"/>
                          </a:solidFill>
                          <a:latin typeface="Roboto Condensed"/>
                        </a:rPr>
                        <a:t>201301876</a:t>
                      </a: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5201570"/>
                  </a:ext>
                </a:extLst>
              </a:tr>
              <a:tr h="281492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bg1"/>
                          </a:solidFill>
                          <a:latin typeface="Roboto Condensed"/>
                        </a:rPr>
                        <a:t>Omar </a:t>
                      </a:r>
                      <a:r>
                        <a:rPr lang="en-US" sz="1300" dirty="0" err="1">
                          <a:solidFill>
                            <a:schemeClr val="bg1"/>
                          </a:solidFill>
                          <a:latin typeface="Roboto Condensed"/>
                        </a:rPr>
                        <a:t>Alzahrani</a:t>
                      </a:r>
                      <a:endParaRPr lang="en-US" sz="1300" dirty="0">
                        <a:solidFill>
                          <a:schemeClr val="bg1"/>
                        </a:solidFill>
                        <a:latin typeface="Roboto Condensed"/>
                      </a:endParaRP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bg1"/>
                          </a:solidFill>
                          <a:latin typeface="Roboto Condensed"/>
                        </a:rPr>
                        <a:t>201203335</a:t>
                      </a: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98723559"/>
                  </a:ext>
                </a:extLst>
              </a:tr>
              <a:tr h="281492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bg1"/>
                          </a:solidFill>
                          <a:latin typeface="Roboto Condensed"/>
                        </a:rPr>
                        <a:t>Ahmad</a:t>
                      </a:r>
                      <a:r>
                        <a:rPr lang="en-US" sz="1300" baseline="0" dirty="0">
                          <a:solidFill>
                            <a:schemeClr val="bg1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1300" baseline="0" dirty="0" err="1">
                          <a:solidFill>
                            <a:schemeClr val="bg1"/>
                          </a:solidFill>
                          <a:latin typeface="Roboto Condensed"/>
                        </a:rPr>
                        <a:t>Aldakhiel</a:t>
                      </a:r>
                      <a:endParaRPr lang="en-US" sz="1300" dirty="0">
                        <a:solidFill>
                          <a:schemeClr val="bg1"/>
                        </a:solidFill>
                        <a:latin typeface="Roboto Condensed"/>
                      </a:endParaRP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bg1"/>
                          </a:solidFill>
                          <a:latin typeface="Roboto Condensed"/>
                        </a:rPr>
                        <a:t>201300056</a:t>
                      </a: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3946509"/>
                  </a:ext>
                </a:extLst>
              </a:tr>
              <a:tr h="281492">
                <a:tc>
                  <a:txBody>
                    <a:bodyPr/>
                    <a:lstStyle/>
                    <a:p>
                      <a:r>
                        <a:rPr lang="en-US" sz="1300" dirty="0" err="1">
                          <a:solidFill>
                            <a:schemeClr val="bg1"/>
                          </a:solidFill>
                          <a:latin typeface="Roboto Condensed"/>
                        </a:rPr>
                        <a:t>Yazeed</a:t>
                      </a:r>
                      <a:r>
                        <a:rPr lang="en-US" sz="1300" dirty="0">
                          <a:solidFill>
                            <a:schemeClr val="bg1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1300" dirty="0" err="1">
                          <a:solidFill>
                            <a:schemeClr val="bg1"/>
                          </a:solidFill>
                          <a:latin typeface="Roboto Condensed"/>
                        </a:rPr>
                        <a:t>Almansour</a:t>
                      </a:r>
                      <a:endParaRPr lang="en-US" sz="1300" dirty="0">
                        <a:solidFill>
                          <a:schemeClr val="bg1"/>
                        </a:solidFill>
                        <a:latin typeface="Roboto Condensed"/>
                      </a:endParaRP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bg1"/>
                          </a:solidFill>
                          <a:latin typeface="Roboto Condensed"/>
                        </a:rPr>
                        <a:t>201300630</a:t>
                      </a: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6389805"/>
                  </a:ext>
                </a:extLst>
              </a:tr>
              <a:tr h="281492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bg1"/>
                          </a:solidFill>
                          <a:latin typeface="Roboto Condensed"/>
                        </a:rPr>
                        <a:t>Abdullah</a:t>
                      </a:r>
                      <a:r>
                        <a:rPr lang="en-US" sz="1300" baseline="0" dirty="0">
                          <a:solidFill>
                            <a:schemeClr val="bg1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1300" baseline="0" dirty="0" err="1">
                          <a:solidFill>
                            <a:schemeClr val="bg1"/>
                          </a:solidFill>
                          <a:latin typeface="Roboto Condensed"/>
                        </a:rPr>
                        <a:t>Alotaibi</a:t>
                      </a:r>
                      <a:endParaRPr lang="en-US" sz="1300" dirty="0">
                        <a:solidFill>
                          <a:schemeClr val="bg1"/>
                        </a:solidFill>
                        <a:latin typeface="Roboto Condensed"/>
                      </a:endParaRP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bg1"/>
                          </a:solidFill>
                          <a:latin typeface="Roboto Condensed"/>
                        </a:rPr>
                        <a:t>201302697</a:t>
                      </a: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10684590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933894" y="4275971"/>
            <a:ext cx="501933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chemeClr val="bg1"/>
                </a:solidFill>
                <a:latin typeface="Roboto Condensed"/>
              </a:rPr>
              <a:t>Project Advisor: Dr. Jamal </a:t>
            </a:r>
            <a:r>
              <a:rPr lang="en-US" sz="1300" b="1" dirty="0" err="1">
                <a:solidFill>
                  <a:schemeClr val="bg1"/>
                </a:solidFill>
                <a:latin typeface="Roboto Condensed"/>
              </a:rPr>
              <a:t>Nayfeh</a:t>
            </a:r>
            <a:r>
              <a:rPr lang="en-US" sz="1300" b="1" dirty="0">
                <a:solidFill>
                  <a:schemeClr val="bg1"/>
                </a:solidFill>
                <a:latin typeface="Roboto Condensed"/>
              </a:rPr>
              <a:t>, Co-advisor: Dr. </a:t>
            </a:r>
            <a:r>
              <a:rPr lang="en-US" sz="1300" b="1" dirty="0" err="1">
                <a:solidFill>
                  <a:schemeClr val="bg1"/>
                </a:solidFill>
                <a:latin typeface="Roboto Condensed"/>
              </a:rPr>
              <a:t>Panos</a:t>
            </a:r>
            <a:r>
              <a:rPr lang="en-US" sz="1300" b="1" dirty="0">
                <a:solidFill>
                  <a:schemeClr val="bg1"/>
                </a:solidFill>
                <a:latin typeface="Roboto Condensed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317" y="2107826"/>
            <a:ext cx="148672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chemeClr val="bg1"/>
                </a:solidFill>
                <a:latin typeface="Roboto Condensed"/>
              </a:rPr>
              <a:t>Team#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651" y="336465"/>
            <a:ext cx="75651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>
              <a:solidFill>
                <a:schemeClr val="accent5">
                  <a:lumMod val="50000"/>
                </a:schemeClr>
              </a:solidFill>
              <a:latin typeface="Roboto Condensed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2354" y="136954"/>
            <a:ext cx="56969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134691"/>
                </a:solidFill>
                <a:latin typeface="Roboto Condensed"/>
              </a:rPr>
              <a:t>ASSE 4311: Learning Outcomes Assessment III</a:t>
            </a:r>
          </a:p>
          <a:p>
            <a:pPr algn="ctr"/>
            <a:endParaRPr lang="en-US" b="1" dirty="0">
              <a:solidFill>
                <a:srgbClr val="134691"/>
              </a:solidFill>
              <a:latin typeface="Roboto Condensed"/>
            </a:endParaRPr>
          </a:p>
          <a:p>
            <a:pPr algn="ctr"/>
            <a:r>
              <a:rPr lang="en-US" b="1" dirty="0">
                <a:solidFill>
                  <a:srgbClr val="134691"/>
                </a:solidFill>
                <a:latin typeface="Roboto Condensed"/>
              </a:rPr>
              <a:t>Senior Design Project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94511" y="3507455"/>
            <a:ext cx="3361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chemeClr val="bg1"/>
                </a:solidFill>
                <a:latin typeface="Roboto Condensed"/>
              </a:rPr>
              <a:t>Derived from the United status patent did by Dr. Christopher Murphy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7711" y="2400214"/>
            <a:ext cx="1975170" cy="1120066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341" y="2399992"/>
            <a:ext cx="1307941" cy="18016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Design “CAD Model”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70008" y="48848"/>
            <a:ext cx="4727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134691"/>
                </a:solidFill>
                <a:latin typeface="Roboto Condensed"/>
              </a:rPr>
              <a:t>ASSE 4311: Learning Outcomes Assessment III - SDP</a:t>
            </a:r>
          </a:p>
        </p:txBody>
      </p:sp>
      <p:pic>
        <p:nvPicPr>
          <p:cNvPr id="11" name="Picture 2" descr="ØµÙØ±Ø© Ø°Ø§Øª ØµÙØ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417" y="117970"/>
            <a:ext cx="609600" cy="5926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618;p37"/>
          <p:cNvSpPr/>
          <p:nvPr/>
        </p:nvSpPr>
        <p:spPr>
          <a:xfrm>
            <a:off x="510764" y="623919"/>
            <a:ext cx="303511" cy="303511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246" y="1456846"/>
            <a:ext cx="3773362" cy="283228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8027" y="1456846"/>
            <a:ext cx="3953673" cy="283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475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Design “Equation and Parameters”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0" y="1547446"/>
                <a:ext cx="6248400" cy="3563816"/>
              </a:xfrm>
            </p:spPr>
            <p:txBody>
              <a:bodyPr/>
              <a:lstStyle/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800" b="0" i="0" smtClean="0">
                        <a:latin typeface="Cambria Math" panose="02040503050406030204" pitchFamily="18" charset="0"/>
                      </a:rPr>
                      <m:t>P</m:t>
                    </m:r>
                    <m:r>
                      <a:rPr lang="en-GB" sz="1800" b="0" i="0" smtClean="0">
                        <a:latin typeface="Cambria Math" panose="02040503050406030204" pitchFamily="18" charset="0"/>
                      </a:rPr>
                      <m:t>=(</m:t>
                    </m:r>
                    <m:r>
                      <m:rPr>
                        <m:sty m:val="p"/>
                      </m:rPr>
                      <a:rPr lang="en-GB" sz="1800" b="0" i="0" smtClean="0">
                        <a:latin typeface="Cambria Math" panose="02040503050406030204" pitchFamily="18" charset="0"/>
                      </a:rPr>
                      <m:t>F</m:t>
                    </m:r>
                    <m:r>
                      <a:rPr lang="en-GB" sz="1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GB" sz="1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r</m:t>
                    </m:r>
                  </m:oMath>
                </a14:m>
                <a:r>
                  <a:rPr lang="en-US" sz="1800" dirty="0">
                    <a:latin typeface="Roboto Condensed"/>
                  </a:rPr>
                  <a:t>) </a:t>
                </a:r>
                <a14:m>
                  <m:oMath xmlns:m="http://schemas.openxmlformats.org/officeDocument/2006/math">
                    <m:r>
                      <a:rPr lang="en-US" sz="1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1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1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</m:oMath>
                </a14:m>
                <a:endParaRPr lang="en-US" sz="1800" dirty="0">
                  <a:latin typeface="Roboto Condensed"/>
                </a:endParaRPr>
              </a:p>
              <a:p>
                <a:pPr marL="558800" lvl="1" indent="0">
                  <a:buNone/>
                </a:pPr>
                <a:r>
                  <a:rPr lang="en-GB" sz="1800" dirty="0">
                    <a:latin typeface="Roboto Condensed"/>
                  </a:rPr>
                  <a:t> </a:t>
                </a:r>
                <a14:m>
                  <m:oMath xmlns:m="http://schemas.openxmlformats.org/officeDocument/2006/math">
                    <m:r>
                      <a:rPr lang="en-GB" sz="1800" b="0" i="0" smtClean="0">
                        <a:latin typeface="Cambria Math" panose="02040503050406030204" pitchFamily="18" charset="0"/>
                      </a:rPr>
                      <m:t>         </m:t>
                    </m:r>
                    <m:r>
                      <m:rPr>
                        <m:sty m:val="p"/>
                      </m:rPr>
                      <a:rPr lang="en-GB" sz="1800" b="0" i="0" smtClean="0">
                        <a:latin typeface="Cambria Math" panose="02040503050406030204" pitchFamily="18" charset="0"/>
                      </a:rPr>
                      <m:t>F</m:t>
                    </m:r>
                    <m:r>
                      <a:rPr lang="en-GB" sz="1800" b="0" i="0" smtClean="0">
                        <a:latin typeface="Cambria Math" panose="02040503050406030204" pitchFamily="18" charset="0"/>
                      </a:rPr>
                      <m:t>=49.6</m:t>
                    </m:r>
                    <m:r>
                      <m:rPr>
                        <m:sty m:val="p"/>
                      </m:rPr>
                      <a:rPr lang="en-GB" sz="1800" b="0" i="0" smtClean="0">
                        <a:latin typeface="Cambria Math" panose="02040503050406030204" pitchFamily="18" charset="0"/>
                      </a:rPr>
                      <m:t>N</m:t>
                    </m:r>
                  </m:oMath>
                </a14:m>
                <a:endParaRPr lang="en-US" sz="1800" dirty="0">
                  <a:latin typeface="Roboto Condensed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b="0" i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1800" b="0" i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8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1800" b="0" i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1800" b="0" i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den>
                    </m:f>
                  </m:oMath>
                </a14:m>
                <a:r>
                  <a:rPr lang="en-US" sz="1800" dirty="0">
                    <a:solidFill>
                      <a:schemeClr val="accent1">
                        <a:lumMod val="50000"/>
                      </a:schemeClr>
                    </a:solidFill>
                    <a:latin typeface="Roboto Condensed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b="0" i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=0.124</m:t>
                    </m:r>
                    <m:r>
                      <m:rPr>
                        <m:nor/>
                      </m:rPr>
                      <a:rPr lang="en-US" sz="1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Roboto Condensed"/>
                      </a:rPr>
                      <m:t> </m:t>
                    </m:r>
                    <m:r>
                      <m:rPr>
                        <m:nor/>
                      </m:rPr>
                      <a:rPr lang="en-US" sz="1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Roboto Condensed"/>
                      </a:rPr>
                      <m:t>Nm</m:t>
                    </m:r>
                    <m:r>
                      <m:rPr>
                        <m:nor/>
                      </m:rPr>
                      <a:rPr lang="en-US" sz="1800">
                        <a:solidFill>
                          <a:schemeClr val="accent1">
                            <a:lumMod val="50000"/>
                          </a:schemeClr>
                        </a:solidFill>
                        <a:latin typeface="Roboto Condensed"/>
                      </a:rPr>
                      <m:t> </m:t>
                    </m:r>
                  </m:oMath>
                </a14:m>
                <a:endParaRPr lang="en-US" sz="1800" dirty="0">
                  <a:latin typeface="Roboto Condensed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b="0" i="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sz="1800" b="0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1800" b="0" i="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1800" b="0" i="0">
                            <a:latin typeface="Cambria Math" panose="020405030504060302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1800" b="0" i="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p>
                            <m:r>
                              <a:rPr lang="en-US" sz="1800" b="0" i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en-US" sz="1800" b="0" i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1800" dirty="0">
                    <a:latin typeface="Roboto Condensed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b="0" i="0">
                        <a:latin typeface="Cambria Math" panose="02040503050406030204" pitchFamily="18" charset="0"/>
                      </a:rPr>
                      <m:t>=0.208 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1800" b="0" i="0">
                            <a:latin typeface="Cambria Math" panose="02040503050406030204" pitchFamily="18" charset="0"/>
                          </a:rPr>
                          <m:t>mm</m:t>
                        </m:r>
                      </m:e>
                      <m:sup>
                        <m:r>
                          <a:rPr lang="en-US" sz="1800" b="0" i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endParaRPr lang="en-US" sz="1800" dirty="0">
                  <a:latin typeface="Roboto Condensed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b="0" i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sz="1800" b="0" i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b="0" i="0">
                                <a:latin typeface="Cambria Math" panose="02040503050406030204" pitchFamily="18" charset="0"/>
                              </a:rPr>
                              <m:t>F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800" b="0" i="0">
                                <a:latin typeface="Cambria Math" panose="02040503050406030204" pitchFamily="18" charset="0"/>
                              </a:rPr>
                              <m:t>C</m:t>
                            </m:r>
                          </m:sub>
                        </m:sSub>
                        <m:r>
                          <a:rPr lang="en-US" sz="1800" b="0" i="0">
                            <a:latin typeface="Cambria Math" panose="02040503050406030204" pitchFamily="18" charset="0"/>
                          </a:rPr>
                          <m:t>× </m:t>
                        </m:r>
                        <m:sSup>
                          <m:sSup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1800" b="0" i="0">
                                <a:latin typeface="Cambria Math" panose="02040503050406030204" pitchFamily="18" charset="0"/>
                              </a:rPr>
                              <m:t>L</m:t>
                            </m:r>
                          </m:e>
                          <m:sup>
                            <m:r>
                              <a:rPr lang="en-US" sz="1800" b="0" i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en-US" sz="1800" b="0" i="0">
                            <a:latin typeface="Cambria Math" panose="02040503050406030204" pitchFamily="18" charset="0"/>
                          </a:rPr>
                          <m:t>3×</m:t>
                        </m:r>
                        <m:r>
                          <m:rPr>
                            <m:sty m:val="p"/>
                          </m:rPr>
                          <a:rPr lang="en-US" sz="1800" b="0" i="0"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1800" b="0" i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m:rPr>
                            <m:sty m:val="p"/>
                          </m:rPr>
                          <a:rPr lang="en-US" sz="1800" b="0" i="0">
                            <a:latin typeface="Cambria Math" panose="02040503050406030204" pitchFamily="18" charset="0"/>
                          </a:rPr>
                          <m:t>E</m:t>
                        </m:r>
                      </m:den>
                    </m:f>
                  </m:oMath>
                </a14:m>
                <a:r>
                  <a:rPr lang="en-US" sz="1800" dirty="0">
                    <a:latin typeface="Roboto Condensed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b="0" i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1800" dirty="0">
                    <a:latin typeface="Roboto Condensed"/>
                  </a:rPr>
                  <a:t> </a:t>
                </a:r>
                <a14:m>
                  <m:oMath xmlns:m="http://schemas.openxmlformats.org/officeDocument/2006/math">
                    <m:r>
                      <a:rPr lang="en-GB" sz="1800" b="0" i="0" dirty="0">
                        <a:latin typeface="Cambria Math" panose="02040503050406030204" pitchFamily="18" charset="0"/>
                      </a:rPr>
                      <m:t>0.01</m:t>
                    </m:r>
                    <m:r>
                      <m:rPr>
                        <m:sty m:val="p"/>
                      </m:rPr>
                      <a:rPr lang="en-GB" sz="1800" b="0" i="0" dirty="0">
                        <a:latin typeface="Cambria Math" panose="02040503050406030204" pitchFamily="18" charset="0"/>
                      </a:rPr>
                      <m:t>mm</m:t>
                    </m:r>
                  </m:oMath>
                </a14:m>
                <a:r>
                  <a:rPr lang="en-US" sz="1800" dirty="0">
                    <a:latin typeface="Roboto Condensed"/>
                  </a:rPr>
                  <a:t> 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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800" b="0" i="0">
                            <a:latin typeface="Cambria Math" panose="02040503050406030204" pitchFamily="18" charset="0"/>
                          </a:rPr>
                          <m:t>m</m:t>
                        </m:r>
                      </m:sub>
                    </m:sSub>
                    <m:r>
                      <a:rPr lang="en-US" sz="1800" b="0" i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b="0" i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800" b="0" i="0">
                                <a:latin typeface="Cambria Math" panose="02040503050406030204" pitchFamily="18" charset="0"/>
                              </a:rPr>
                              <m:t>out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b="0" i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800" b="0" i="0">
                                <a:latin typeface="Cambria Math" panose="02040503050406030204" pitchFamily="18" charset="0"/>
                              </a:rPr>
                              <m:t>in</m:t>
                            </m:r>
                          </m:sub>
                        </m:sSub>
                      </m:den>
                    </m:f>
                    <m:r>
                      <a:rPr lang="en-US" sz="18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b="0" i="0">
                        <a:latin typeface="Cambria Math" panose="02040503050406030204" pitchFamily="18" charset="0"/>
                      </a:rPr>
                      <m:t>52%</m:t>
                    </m:r>
                  </m:oMath>
                </a14:m>
                <a:endParaRPr lang="en-US" sz="1800" dirty="0">
                  <a:latin typeface="Roboto Condensed"/>
                </a:endParaRPr>
              </a:p>
              <a:p>
                <a:pPr lvl="1"/>
                <a:endParaRPr lang="en-US" sz="1800" dirty="0">
                  <a:latin typeface="Roboto Condensed"/>
                </a:endParaRPr>
              </a:p>
              <a:p>
                <a:pPr lvl="1"/>
                <a:endParaRPr lang="en-US" sz="1800" dirty="0">
                  <a:latin typeface="Roboto Condensed"/>
                </a:endParaRPr>
              </a:p>
              <a:p>
                <a:endParaRPr lang="en-US" sz="1800" dirty="0">
                  <a:latin typeface="Roboto Condensed"/>
                </a:endParaRPr>
              </a:p>
              <a:p>
                <a:endParaRPr lang="en-US" sz="1800" dirty="0">
                  <a:latin typeface="Roboto Condensed"/>
                </a:endParaRPr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0" y="1547446"/>
                <a:ext cx="6248400" cy="3563816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 lang="en"/>
          </a:p>
        </p:txBody>
      </p:sp>
      <p:sp>
        <p:nvSpPr>
          <p:cNvPr id="6" name="Google Shape;618;p37"/>
          <p:cNvSpPr/>
          <p:nvPr/>
        </p:nvSpPr>
        <p:spPr>
          <a:xfrm>
            <a:off x="510764" y="623919"/>
            <a:ext cx="303511" cy="303511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" name="Picture 10"/>
          <p:cNvPicPr/>
          <p:nvPr/>
        </p:nvPicPr>
        <p:blipFill>
          <a:blip r:embed="rId3"/>
          <a:stretch>
            <a:fillRect/>
          </a:stretch>
        </p:blipFill>
        <p:spPr>
          <a:xfrm>
            <a:off x="6646900" y="1158775"/>
            <a:ext cx="1714800" cy="1477033"/>
          </a:xfrm>
          <a:prstGeom prst="rect">
            <a:avLst/>
          </a:prstGeom>
        </p:spPr>
      </p:pic>
      <p:pic>
        <p:nvPicPr>
          <p:cNvPr id="12" name="Picture 11" descr="Screen Shot 1440-02-15 at 1.39.1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854" y="2761861"/>
            <a:ext cx="2287950" cy="1584747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34FE656A-EED1-47CB-985C-3DA829FFDEDD}"/>
              </a:ext>
            </a:extLst>
          </p:cNvPr>
          <p:cNvSpPr/>
          <p:nvPr/>
        </p:nvSpPr>
        <p:spPr>
          <a:xfrm>
            <a:off x="540736" y="2273023"/>
            <a:ext cx="547077" cy="625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6B38CDC-E307-42FC-A5A4-AFC18BC1FD5C}"/>
                  </a:ext>
                </a:extLst>
              </p:cNvPr>
              <p:cNvSpPr txBox="1"/>
              <p:nvPr/>
            </p:nvSpPr>
            <p:spPr>
              <a:xfrm>
                <a:off x="3167342" y="1712010"/>
                <a:ext cx="3407508" cy="5389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8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GB" sz="18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sub>
                    </m:sSub>
                    <m:r>
                      <a:rPr lang="en-GB" sz="1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800" b="0" i="1" smtClean="0">
                            <a:latin typeface="Cambria Math" panose="02040503050406030204" pitchFamily="18" charset="0"/>
                          </a:rPr>
                          <m:t>90</m:t>
                        </m:r>
                      </m:num>
                      <m:den>
                        <m:r>
                          <a:rPr lang="en-GB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den>
                    </m:f>
                  </m:oMath>
                </a14:m>
                <a:r>
                  <a:rPr lang="en-US" sz="1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180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1800" b="0" i="1" dirty="0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num>
                              <m:den>
                                <m:r>
                                  <a:rPr lang="en-GB" sz="1800" b="0" i="1" dirty="0" smtClean="0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GB" sz="1800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</m:sSup>
                  </m:oMath>
                </a14:m>
                <a:endParaRPr lang="en-US" sz="18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6B38CDC-E307-42FC-A5A4-AFC18BC1FD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7342" y="1712010"/>
                <a:ext cx="3407508" cy="53899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833E449A-2FB7-4022-937E-30B101ECCC76}"/>
              </a:ext>
            </a:extLst>
          </p:cNvPr>
          <p:cNvSpPr txBox="1"/>
          <p:nvPr/>
        </p:nvSpPr>
        <p:spPr>
          <a:xfrm>
            <a:off x="3311927" y="2415568"/>
            <a:ext cx="287004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en-US" sz="1600" dirty="0"/>
          </a:p>
          <a:p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86124C0-D197-41DE-A949-FDE38BFE5A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0074" y="2381644"/>
            <a:ext cx="2793745" cy="246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639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Conceptual Design </a:t>
            </a:r>
            <a:r>
              <a:rPr lang="en-US" dirty="0" smtClean="0">
                <a:solidFill>
                  <a:schemeClr val="bg1"/>
                </a:solidFill>
              </a:rPr>
              <a:t>“Configurations”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70008" y="48848"/>
            <a:ext cx="4727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134691"/>
                </a:solidFill>
                <a:latin typeface="Roboto Condensed"/>
              </a:rPr>
              <a:t>ASSE 4311: Learning Outcomes Assessment III - SDP</a:t>
            </a:r>
          </a:p>
        </p:txBody>
      </p:sp>
      <p:sp>
        <p:nvSpPr>
          <p:cNvPr id="37" name="Google Shape;618;p37"/>
          <p:cNvSpPr/>
          <p:nvPr/>
        </p:nvSpPr>
        <p:spPr>
          <a:xfrm>
            <a:off x="510764" y="623919"/>
            <a:ext cx="303511" cy="303511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" name="Picture 16" descr="Screen Shot 1440-02-15 at 1.36.5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019" y="2181470"/>
            <a:ext cx="2614904" cy="2107223"/>
          </a:xfrm>
          <a:prstGeom prst="rect">
            <a:avLst/>
          </a:prstGeom>
        </p:spPr>
      </p:pic>
      <p:pic>
        <p:nvPicPr>
          <p:cNvPr id="9" name="Picture 2" descr="ØµÙØ±Ø© Ø°Ø§Øª ØµÙØ©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417" y="117970"/>
            <a:ext cx="609600" cy="5926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Placeholder 2"/>
          <p:cNvSpPr>
            <a:spLocks noGrp="1"/>
          </p:cNvSpPr>
          <p:nvPr>
            <p:ph type="body" idx="1"/>
          </p:nvPr>
        </p:nvSpPr>
        <p:spPr>
          <a:xfrm>
            <a:off x="0" y="1323052"/>
            <a:ext cx="3875313" cy="2724300"/>
          </a:xfrm>
        </p:spPr>
        <p:txBody>
          <a:bodyPr/>
          <a:lstStyle/>
          <a:p>
            <a:pPr lvl="0"/>
            <a:r>
              <a:rPr lang="en-US" dirty="0">
                <a:solidFill>
                  <a:srgbClr val="002060"/>
                </a:solidFill>
              </a:rPr>
              <a:t>In line configuration.</a:t>
            </a:r>
          </a:p>
          <a:p>
            <a:pPr lvl="0"/>
            <a:r>
              <a:rPr lang="en-US" dirty="0">
                <a:solidFill>
                  <a:srgbClr val="002060"/>
                </a:solidFill>
              </a:rPr>
              <a:t>Brushless DC motor.</a:t>
            </a:r>
          </a:p>
          <a:p>
            <a:pPr lvl="0"/>
            <a:r>
              <a:rPr lang="en-US" dirty="0">
                <a:solidFill>
                  <a:srgbClr val="002060"/>
                </a:solidFill>
              </a:rPr>
              <a:t>Needle bearing.</a:t>
            </a:r>
          </a:p>
          <a:p>
            <a:pPr lvl="0"/>
            <a:r>
              <a:rPr lang="en-US" dirty="0">
                <a:solidFill>
                  <a:srgbClr val="002060"/>
                </a:solidFill>
              </a:rPr>
              <a:t>Ball bearing.</a:t>
            </a:r>
          </a:p>
          <a:p>
            <a:pPr lvl="0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0" name="Picture 9" descr="angular-contact-ball-bearings-500x500.jpeg">
            <a:extLst>
              <a:ext uri="{FF2B5EF4-FFF2-40B4-BE49-F238E27FC236}">
                <a16:creationId xmlns:a16="http://schemas.microsoft.com/office/drawing/2014/main" id="{1F85C5A8-C146-41C9-9DB4-BBCBB074C0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133" y="1397882"/>
            <a:ext cx="2455732" cy="2153039"/>
          </a:xfrm>
          <a:prstGeom prst="rect">
            <a:avLst/>
          </a:prstGeom>
        </p:spPr>
      </p:pic>
      <p:pic>
        <p:nvPicPr>
          <p:cNvPr id="1026" name="Picture 2" descr="ÙØªÙØ¬Ø© Ø¨Ø­Ø« Ø§ÙØµÙØ± Ø¹Ù âªneedle rollerâ¬â">
            <a:extLst>
              <a:ext uri="{FF2B5EF4-FFF2-40B4-BE49-F238E27FC236}">
                <a16:creationId xmlns:a16="http://schemas.microsoft.com/office/drawing/2014/main" id="{8AC6F523-3F10-482D-8ABC-CBDFDCB93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698" y="2924357"/>
            <a:ext cx="1887312" cy="2053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92164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Testing &amp; 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70008" y="48848"/>
            <a:ext cx="4727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134691"/>
                </a:solidFill>
                <a:latin typeface="Roboto Condensed"/>
              </a:rPr>
              <a:t>ASSE 4311: Learning Outcomes Assessment III - SDP</a:t>
            </a:r>
          </a:p>
        </p:txBody>
      </p:sp>
      <p:sp>
        <p:nvSpPr>
          <p:cNvPr id="37" name="Google Shape;618;p37"/>
          <p:cNvSpPr/>
          <p:nvPr/>
        </p:nvSpPr>
        <p:spPr>
          <a:xfrm>
            <a:off x="510764" y="623919"/>
            <a:ext cx="303511" cy="303511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Picture 2" descr="ØµÙØ±Ø© Ø°Ø§Øª ØµÙØ©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417" y="117970"/>
            <a:ext cx="609600" cy="5926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1080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008" y="1456847"/>
            <a:ext cx="6363684" cy="357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48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 &amp; Results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70008" y="48848"/>
            <a:ext cx="4727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134691"/>
                </a:solidFill>
                <a:latin typeface="Roboto Condensed"/>
              </a:rPr>
              <a:t>ASSE 4311: Learning Outcomes Assessment III - SDP</a:t>
            </a:r>
          </a:p>
        </p:txBody>
      </p:sp>
      <p:pic>
        <p:nvPicPr>
          <p:cNvPr id="37" name="Picture 2" descr="ØµÙØ±Ø© Ø°Ø§Øª ØµÙØ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417" y="117970"/>
            <a:ext cx="609600" cy="5926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9" name="Google Shape;619;p37"/>
          <p:cNvGrpSpPr/>
          <p:nvPr/>
        </p:nvGrpSpPr>
        <p:grpSpPr>
          <a:xfrm>
            <a:off x="543980" y="584264"/>
            <a:ext cx="270295" cy="382822"/>
            <a:chOff x="3979850" y="1598950"/>
            <a:chExt cx="356825" cy="505375"/>
          </a:xfrm>
        </p:grpSpPr>
        <p:sp>
          <p:nvSpPr>
            <p:cNvPr id="40" name="Google Shape;620;p37"/>
            <p:cNvSpPr/>
            <p:nvPr/>
          </p:nvSpPr>
          <p:spPr>
            <a:xfrm>
              <a:off x="3979850" y="1602600"/>
              <a:ext cx="44475" cy="501725"/>
            </a:xfrm>
            <a:custGeom>
              <a:avLst/>
              <a:gdLst/>
              <a:ahLst/>
              <a:cxnLst/>
              <a:rect l="l" t="t" r="r" b="b"/>
              <a:pathLst>
                <a:path w="1779" h="20069" fill="none" extrusionOk="0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621;p37"/>
            <p:cNvSpPr/>
            <p:nvPr/>
          </p:nvSpPr>
          <p:spPr>
            <a:xfrm>
              <a:off x="4037075" y="1598950"/>
              <a:ext cx="299600" cy="228950"/>
            </a:xfrm>
            <a:custGeom>
              <a:avLst/>
              <a:gdLst/>
              <a:ahLst/>
              <a:cxnLst/>
              <a:rect l="l" t="t" r="r" b="b"/>
              <a:pathLst>
                <a:path w="11984" h="9158" fill="none" extrusionOk="0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6308925-D319-46DF-B8AB-44499705B0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323052"/>
            <a:ext cx="6230437" cy="2724300"/>
          </a:xfrm>
        </p:spPr>
        <p:txBody>
          <a:bodyPr/>
          <a:lstStyle/>
          <a:p>
            <a:pPr lvl="0"/>
            <a:r>
              <a:rPr lang="en-US" dirty="0">
                <a:solidFill>
                  <a:srgbClr val="002060"/>
                </a:solidFill>
              </a:rPr>
              <a:t>Running a test on a piece of wood.</a:t>
            </a:r>
          </a:p>
          <a:p>
            <a:pPr lvl="0"/>
            <a:endParaRPr lang="en-US" dirty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</a:rPr>
              <a:t>Angle of 120-degree.</a:t>
            </a:r>
          </a:p>
          <a:p>
            <a:pPr marL="101600" lvl="0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pPr lvl="0"/>
            <a:r>
              <a:rPr lang="en-US" dirty="0">
                <a:solidFill>
                  <a:srgbClr val="002060"/>
                </a:solidFill>
              </a:rPr>
              <a:t>Prove the concept of two blades cutting simultaneously with a precise defined angle.</a:t>
            </a:r>
          </a:p>
          <a:p>
            <a:pPr marL="101600" lvl="0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pPr marL="101600" lvl="0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pPr marL="101600" lvl="0" indent="0">
              <a:buNone/>
            </a:pP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1062DD6-E685-45DB-9C63-D54EFC47A6E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097" y="1323052"/>
            <a:ext cx="2292819" cy="17504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42961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and Future Recommendation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70008" y="48848"/>
            <a:ext cx="4727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134691"/>
                </a:solidFill>
                <a:latin typeface="Roboto Condensed"/>
              </a:rPr>
              <a:t>ASSE 4311: Learning Outcomes Assessment III - SDP</a:t>
            </a:r>
          </a:p>
        </p:txBody>
      </p:sp>
      <p:grpSp>
        <p:nvGrpSpPr>
          <p:cNvPr id="9" name="Google Shape;823;p37"/>
          <p:cNvGrpSpPr/>
          <p:nvPr/>
        </p:nvGrpSpPr>
        <p:grpSpPr>
          <a:xfrm>
            <a:off x="464651" y="666624"/>
            <a:ext cx="349624" cy="311806"/>
            <a:chOff x="3927500" y="301425"/>
            <a:chExt cx="461550" cy="411625"/>
          </a:xfrm>
        </p:grpSpPr>
        <p:sp>
          <p:nvSpPr>
            <p:cNvPr id="10" name="Google Shape;824;p37"/>
            <p:cNvSpPr/>
            <p:nvPr/>
          </p:nvSpPr>
          <p:spPr>
            <a:xfrm>
              <a:off x="4080925" y="302050"/>
              <a:ext cx="154075" cy="411000"/>
            </a:xfrm>
            <a:custGeom>
              <a:avLst/>
              <a:gdLst/>
              <a:ahLst/>
              <a:cxnLst/>
              <a:rect l="l" t="t" r="r" b="b"/>
              <a:pathLst>
                <a:path w="6163" h="16440" fill="none" extrusionOk="0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825;p37"/>
            <p:cNvSpPr/>
            <p:nvPr/>
          </p:nvSpPr>
          <p:spPr>
            <a:xfrm>
              <a:off x="3927500" y="301425"/>
              <a:ext cx="153450" cy="406150"/>
            </a:xfrm>
            <a:custGeom>
              <a:avLst/>
              <a:gdLst/>
              <a:ahLst/>
              <a:cxnLst/>
              <a:rect l="l" t="t" r="r" b="b"/>
              <a:pathLst>
                <a:path w="6138" h="16246" fill="none" extrusionOk="0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826;p37"/>
            <p:cNvSpPr/>
            <p:nvPr/>
          </p:nvSpPr>
          <p:spPr>
            <a:xfrm>
              <a:off x="4234975" y="306925"/>
              <a:ext cx="154075" cy="405525"/>
            </a:xfrm>
            <a:custGeom>
              <a:avLst/>
              <a:gdLst/>
              <a:ahLst/>
              <a:cxnLst/>
              <a:rect l="l" t="t" r="r" b="b"/>
              <a:pathLst>
                <a:path w="6163" h="16221" fill="none" extrusionOk="0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827;p37"/>
            <p:cNvSpPr/>
            <p:nvPr/>
          </p:nvSpPr>
          <p:spPr>
            <a:xfrm>
              <a:off x="4295850" y="442075"/>
              <a:ext cx="46300" cy="26225"/>
            </a:xfrm>
            <a:custGeom>
              <a:avLst/>
              <a:gdLst/>
              <a:ahLst/>
              <a:cxnLst/>
              <a:rect l="l" t="t" r="r" b="b"/>
              <a:pathLst>
                <a:path w="1852" h="1049" fill="none" extrusionOk="0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828;p37"/>
            <p:cNvSpPr/>
            <p:nvPr/>
          </p:nvSpPr>
          <p:spPr>
            <a:xfrm>
              <a:off x="4296475" y="415900"/>
              <a:ext cx="45075" cy="78575"/>
            </a:xfrm>
            <a:custGeom>
              <a:avLst/>
              <a:gdLst/>
              <a:ahLst/>
              <a:cxnLst/>
              <a:rect l="l" t="t" r="r" b="b"/>
              <a:pathLst>
                <a:path w="1803" h="3143" fill="none" extrusionOk="0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829;p37"/>
            <p:cNvSpPr/>
            <p:nvPr/>
          </p:nvSpPr>
          <p:spPr>
            <a:xfrm>
              <a:off x="3968275" y="590050"/>
              <a:ext cx="25" cy="6100"/>
            </a:xfrm>
            <a:custGeom>
              <a:avLst/>
              <a:gdLst/>
              <a:ahLst/>
              <a:cxnLst/>
              <a:rect l="l" t="t" r="r" b="b"/>
              <a:pathLst>
                <a:path w="1" h="244" fill="none" extrusionOk="0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830;p37"/>
            <p:cNvSpPr/>
            <p:nvPr/>
          </p:nvSpPr>
          <p:spPr>
            <a:xfrm>
              <a:off x="3970725" y="558375"/>
              <a:ext cx="1850" cy="12200"/>
            </a:xfrm>
            <a:custGeom>
              <a:avLst/>
              <a:gdLst/>
              <a:ahLst/>
              <a:cxnLst/>
              <a:rect l="l" t="t" r="r" b="b"/>
              <a:pathLst>
                <a:path w="74" h="488" fill="none" extrusionOk="0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31;p37"/>
            <p:cNvSpPr/>
            <p:nvPr/>
          </p:nvSpPr>
          <p:spPr>
            <a:xfrm>
              <a:off x="3976200" y="527325"/>
              <a:ext cx="3675" cy="12200"/>
            </a:xfrm>
            <a:custGeom>
              <a:avLst/>
              <a:gdLst/>
              <a:ahLst/>
              <a:cxnLst/>
              <a:rect l="l" t="t" r="r" b="b"/>
              <a:pathLst>
                <a:path w="147" h="488" fill="none" extrusionOk="0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32;p37"/>
            <p:cNvSpPr/>
            <p:nvPr/>
          </p:nvSpPr>
          <p:spPr>
            <a:xfrm>
              <a:off x="3985950" y="498100"/>
              <a:ext cx="4875" cy="10975"/>
            </a:xfrm>
            <a:custGeom>
              <a:avLst/>
              <a:gdLst/>
              <a:ahLst/>
              <a:cxnLst/>
              <a:rect l="l" t="t" r="r" b="b"/>
              <a:pathLst>
                <a:path w="195" h="439" fill="none" extrusionOk="0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33;p37"/>
            <p:cNvSpPr/>
            <p:nvPr/>
          </p:nvSpPr>
          <p:spPr>
            <a:xfrm>
              <a:off x="4000550" y="471300"/>
              <a:ext cx="7325" cy="9775"/>
            </a:xfrm>
            <a:custGeom>
              <a:avLst/>
              <a:gdLst/>
              <a:ahLst/>
              <a:cxnLst/>
              <a:rect l="l" t="t" r="r" b="b"/>
              <a:pathLst>
                <a:path w="293" h="391" fill="none" extrusionOk="0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834;p37"/>
            <p:cNvSpPr/>
            <p:nvPr/>
          </p:nvSpPr>
          <p:spPr>
            <a:xfrm>
              <a:off x="4021250" y="450600"/>
              <a:ext cx="10375" cy="6725"/>
            </a:xfrm>
            <a:custGeom>
              <a:avLst/>
              <a:gdLst/>
              <a:ahLst/>
              <a:cxnLst/>
              <a:rect l="l" t="t" r="r" b="b"/>
              <a:pathLst>
                <a:path w="415" h="269" fill="none" extrusionOk="0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835;p37"/>
            <p:cNvSpPr/>
            <p:nvPr/>
          </p:nvSpPr>
          <p:spPr>
            <a:xfrm>
              <a:off x="4049250" y="440250"/>
              <a:ext cx="11600" cy="2475"/>
            </a:xfrm>
            <a:custGeom>
              <a:avLst/>
              <a:gdLst/>
              <a:ahLst/>
              <a:cxnLst/>
              <a:rect l="l" t="t" r="r" b="b"/>
              <a:pathLst>
                <a:path w="464" h="99" fill="none" extrusionOk="0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836;p37"/>
            <p:cNvSpPr/>
            <p:nvPr/>
          </p:nvSpPr>
          <p:spPr>
            <a:xfrm>
              <a:off x="4080325" y="439650"/>
              <a:ext cx="12200" cy="1850"/>
            </a:xfrm>
            <a:custGeom>
              <a:avLst/>
              <a:gdLst/>
              <a:ahLst/>
              <a:cxnLst/>
              <a:rect l="l" t="t" r="r" b="b"/>
              <a:pathLst>
                <a:path w="488" h="74" fill="none" extrusionOk="0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837;p37"/>
            <p:cNvSpPr/>
            <p:nvPr/>
          </p:nvSpPr>
          <p:spPr>
            <a:xfrm>
              <a:off x="4110150" y="450000"/>
              <a:ext cx="9150" cy="7950"/>
            </a:xfrm>
            <a:custGeom>
              <a:avLst/>
              <a:gdLst/>
              <a:ahLst/>
              <a:cxnLst/>
              <a:rect l="l" t="t" r="r" b="b"/>
              <a:pathLst>
                <a:path w="366" h="318" fill="none" extrusionOk="0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838;p37"/>
            <p:cNvSpPr/>
            <p:nvPr/>
          </p:nvSpPr>
          <p:spPr>
            <a:xfrm>
              <a:off x="4130250" y="473750"/>
              <a:ext cx="4900" cy="10975"/>
            </a:xfrm>
            <a:custGeom>
              <a:avLst/>
              <a:gdLst/>
              <a:ahLst/>
              <a:cxnLst/>
              <a:rect l="l" t="t" r="r" b="b"/>
              <a:pathLst>
                <a:path w="196" h="439" fill="none" extrusionOk="0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39;p37"/>
            <p:cNvSpPr/>
            <p:nvPr/>
          </p:nvSpPr>
          <p:spPr>
            <a:xfrm>
              <a:off x="4141800" y="502975"/>
              <a:ext cx="3700" cy="11600"/>
            </a:xfrm>
            <a:custGeom>
              <a:avLst/>
              <a:gdLst/>
              <a:ahLst/>
              <a:cxnLst/>
              <a:rect l="l" t="t" r="r" b="b"/>
              <a:pathLst>
                <a:path w="148" h="464" fill="none" extrusionOk="0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40;p37"/>
            <p:cNvSpPr/>
            <p:nvPr/>
          </p:nvSpPr>
          <p:spPr>
            <a:xfrm>
              <a:off x="4150950" y="533425"/>
              <a:ext cx="3675" cy="11575"/>
            </a:xfrm>
            <a:custGeom>
              <a:avLst/>
              <a:gdLst/>
              <a:ahLst/>
              <a:cxnLst/>
              <a:rect l="l" t="t" r="r" b="b"/>
              <a:pathLst>
                <a:path w="147" h="463" fill="none" extrusionOk="0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41;p37"/>
            <p:cNvSpPr/>
            <p:nvPr/>
          </p:nvSpPr>
          <p:spPr>
            <a:xfrm>
              <a:off x="4160675" y="563850"/>
              <a:ext cx="4900" cy="11000"/>
            </a:xfrm>
            <a:custGeom>
              <a:avLst/>
              <a:gdLst/>
              <a:ahLst/>
              <a:cxnLst/>
              <a:rect l="l" t="t" r="r" b="b"/>
              <a:pathLst>
                <a:path w="196" h="440" fill="none" extrusionOk="0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42;p37"/>
            <p:cNvSpPr/>
            <p:nvPr/>
          </p:nvSpPr>
          <p:spPr>
            <a:xfrm>
              <a:off x="4175300" y="591875"/>
              <a:ext cx="7325" cy="9150"/>
            </a:xfrm>
            <a:custGeom>
              <a:avLst/>
              <a:gdLst/>
              <a:ahLst/>
              <a:cxnLst/>
              <a:rect l="l" t="t" r="r" b="b"/>
              <a:pathLst>
                <a:path w="293" h="366" fill="none" extrusionOk="0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43;p37"/>
            <p:cNvSpPr/>
            <p:nvPr/>
          </p:nvSpPr>
          <p:spPr>
            <a:xfrm>
              <a:off x="4198425" y="613175"/>
              <a:ext cx="11000" cy="4900"/>
            </a:xfrm>
            <a:custGeom>
              <a:avLst/>
              <a:gdLst/>
              <a:ahLst/>
              <a:cxnLst/>
              <a:rect l="l" t="t" r="r" b="b"/>
              <a:pathLst>
                <a:path w="440" h="196" fill="none" extrusionOk="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44;p37"/>
            <p:cNvSpPr/>
            <p:nvPr/>
          </p:nvSpPr>
          <p:spPr>
            <a:xfrm>
              <a:off x="4228275" y="621100"/>
              <a:ext cx="12200" cy="625"/>
            </a:xfrm>
            <a:custGeom>
              <a:avLst/>
              <a:gdLst/>
              <a:ahLst/>
              <a:cxnLst/>
              <a:rect l="l" t="t" r="r" b="b"/>
              <a:pathLst>
                <a:path w="488" h="25" fill="none" extrusionOk="0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45;p37"/>
            <p:cNvSpPr/>
            <p:nvPr/>
          </p:nvSpPr>
          <p:spPr>
            <a:xfrm>
              <a:off x="4259925" y="616225"/>
              <a:ext cx="11600" cy="3075"/>
            </a:xfrm>
            <a:custGeom>
              <a:avLst/>
              <a:gdLst/>
              <a:ahLst/>
              <a:cxnLst/>
              <a:rect l="l" t="t" r="r" b="b"/>
              <a:pathLst>
                <a:path w="464" h="123" fill="none" extrusionOk="0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46;p37"/>
            <p:cNvSpPr/>
            <p:nvPr/>
          </p:nvSpPr>
          <p:spPr>
            <a:xfrm>
              <a:off x="4289775" y="602225"/>
              <a:ext cx="10375" cy="6725"/>
            </a:xfrm>
            <a:custGeom>
              <a:avLst/>
              <a:gdLst/>
              <a:ahLst/>
              <a:cxnLst/>
              <a:rect l="l" t="t" r="r" b="b"/>
              <a:pathLst>
                <a:path w="415" h="269" fill="none" extrusionOk="0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47;p37"/>
            <p:cNvSpPr/>
            <p:nvPr/>
          </p:nvSpPr>
          <p:spPr>
            <a:xfrm>
              <a:off x="4313525" y="577875"/>
              <a:ext cx="6100" cy="10375"/>
            </a:xfrm>
            <a:custGeom>
              <a:avLst/>
              <a:gdLst/>
              <a:ahLst/>
              <a:cxnLst/>
              <a:rect l="l" t="t" r="r" b="b"/>
              <a:pathLst>
                <a:path w="244" h="415" fill="none" extrusionOk="0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48;p37"/>
            <p:cNvSpPr/>
            <p:nvPr/>
          </p:nvSpPr>
          <p:spPr>
            <a:xfrm>
              <a:off x="4326300" y="547425"/>
              <a:ext cx="2450" cy="12200"/>
            </a:xfrm>
            <a:custGeom>
              <a:avLst/>
              <a:gdLst/>
              <a:ahLst/>
              <a:cxnLst/>
              <a:rect l="l" t="t" r="r" b="b"/>
              <a:pathLst>
                <a:path w="98" h="488" fill="none" extrusionOk="0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49;p37"/>
            <p:cNvSpPr/>
            <p:nvPr/>
          </p:nvSpPr>
          <p:spPr>
            <a:xfrm>
              <a:off x="4329350" y="515750"/>
              <a:ext cx="625" cy="12200"/>
            </a:xfrm>
            <a:custGeom>
              <a:avLst/>
              <a:gdLst/>
              <a:ahLst/>
              <a:cxnLst/>
              <a:rect l="l" t="t" r="r" b="b"/>
              <a:pathLst>
                <a:path w="25" h="488" fill="none" extrusionOk="0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50;p37"/>
            <p:cNvSpPr/>
            <p:nvPr/>
          </p:nvSpPr>
          <p:spPr>
            <a:xfrm>
              <a:off x="4325075" y="488975"/>
              <a:ext cx="1250" cy="6100"/>
            </a:xfrm>
            <a:custGeom>
              <a:avLst/>
              <a:gdLst/>
              <a:ahLst/>
              <a:cxnLst/>
              <a:rect l="l" t="t" r="r" b="b"/>
              <a:pathLst>
                <a:path w="50" h="244" fill="none" extrusionOk="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7" name="Picture 2" descr="ØµÙØ±Ø© Ø°Ø§Øª ØµÙØ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417" y="117970"/>
            <a:ext cx="609600" cy="5926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9DE32FD6-0CB1-41A0-B4E9-B2880838BC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323052"/>
            <a:ext cx="3875313" cy="2724300"/>
          </a:xfrm>
        </p:spPr>
        <p:txBody>
          <a:bodyPr/>
          <a:lstStyle/>
          <a:p>
            <a:pPr lvl="0"/>
            <a:r>
              <a:rPr lang="en-US" dirty="0">
                <a:solidFill>
                  <a:srgbClr val="002060"/>
                </a:solidFill>
              </a:rPr>
              <a:t>Replacing the motor.</a:t>
            </a:r>
          </a:p>
          <a:p>
            <a:pPr lvl="0"/>
            <a:endParaRPr lang="en-US" dirty="0">
              <a:solidFill>
                <a:srgbClr val="002060"/>
              </a:solidFill>
            </a:endParaRPr>
          </a:p>
          <a:p>
            <a:pPr lvl="0"/>
            <a:endParaRPr lang="en-US" dirty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</a:rPr>
              <a:t>Stryker seven blades.</a:t>
            </a:r>
          </a:p>
          <a:p>
            <a:pPr marL="101600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endParaRPr lang="en-US" dirty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</a:rPr>
              <a:t>  Adding angle spacer</a:t>
            </a:r>
          </a:p>
          <a:p>
            <a:pPr marL="101600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pPr lvl="0"/>
            <a:endParaRPr lang="en-US" dirty="0">
              <a:solidFill>
                <a:srgbClr val="002060"/>
              </a:solidFill>
            </a:endParaRPr>
          </a:p>
          <a:p>
            <a:pPr lvl="0"/>
            <a:endParaRPr lang="en-US" dirty="0">
              <a:solidFill>
                <a:srgbClr val="002060"/>
              </a:solidFill>
            </a:endParaRPr>
          </a:p>
          <a:p>
            <a:pPr marL="101600" lvl="0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pPr lvl="0"/>
            <a:endParaRPr lang="en-US" dirty="0">
              <a:solidFill>
                <a:srgbClr val="002060"/>
              </a:solidFill>
            </a:endParaRPr>
          </a:p>
          <a:p>
            <a:pPr lvl="0"/>
            <a:endParaRPr lang="en-US" dirty="0">
              <a:solidFill>
                <a:srgbClr val="002060"/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828A080-38B6-4D4C-A840-0C3B9923DD0E}"/>
              </a:ext>
            </a:extLst>
          </p:cNvPr>
          <p:cNvGrpSpPr/>
          <p:nvPr/>
        </p:nvGrpSpPr>
        <p:grpSpPr>
          <a:xfrm>
            <a:off x="4599867" y="1323052"/>
            <a:ext cx="3265805" cy="1010285"/>
            <a:chOff x="0" y="0"/>
            <a:chExt cx="3265932" cy="1010412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C778374C-532D-4746-AE70-9473AF086960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3265932" cy="1010412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CD493BE-BA15-41F2-9ACC-37047EDCD46F}"/>
                </a:ext>
              </a:extLst>
            </p:cNvPr>
            <p:cNvSpPr/>
            <p:nvPr/>
          </p:nvSpPr>
          <p:spPr>
            <a:xfrm>
              <a:off x="2669794" y="737"/>
              <a:ext cx="50673" cy="2243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 algn="l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4308" y="2239081"/>
            <a:ext cx="2227532" cy="2713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8858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and Future Recommendation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70008" y="48848"/>
            <a:ext cx="4727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134691"/>
                </a:solidFill>
                <a:latin typeface="Roboto Condensed"/>
              </a:rPr>
              <a:t>ASSE 4311: Learning Outcomes Assessment III - SDP</a:t>
            </a:r>
          </a:p>
        </p:txBody>
      </p:sp>
      <p:grpSp>
        <p:nvGrpSpPr>
          <p:cNvPr id="9" name="Google Shape;823;p37"/>
          <p:cNvGrpSpPr/>
          <p:nvPr/>
        </p:nvGrpSpPr>
        <p:grpSpPr>
          <a:xfrm>
            <a:off x="464651" y="666624"/>
            <a:ext cx="349624" cy="311806"/>
            <a:chOff x="3927500" y="301425"/>
            <a:chExt cx="461550" cy="411625"/>
          </a:xfrm>
        </p:grpSpPr>
        <p:sp>
          <p:nvSpPr>
            <p:cNvPr id="10" name="Google Shape;824;p37"/>
            <p:cNvSpPr/>
            <p:nvPr/>
          </p:nvSpPr>
          <p:spPr>
            <a:xfrm>
              <a:off x="4080925" y="302050"/>
              <a:ext cx="154075" cy="411000"/>
            </a:xfrm>
            <a:custGeom>
              <a:avLst/>
              <a:gdLst/>
              <a:ahLst/>
              <a:cxnLst/>
              <a:rect l="l" t="t" r="r" b="b"/>
              <a:pathLst>
                <a:path w="6163" h="16440" fill="none" extrusionOk="0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825;p37"/>
            <p:cNvSpPr/>
            <p:nvPr/>
          </p:nvSpPr>
          <p:spPr>
            <a:xfrm>
              <a:off x="3927500" y="301425"/>
              <a:ext cx="153450" cy="406150"/>
            </a:xfrm>
            <a:custGeom>
              <a:avLst/>
              <a:gdLst/>
              <a:ahLst/>
              <a:cxnLst/>
              <a:rect l="l" t="t" r="r" b="b"/>
              <a:pathLst>
                <a:path w="6138" h="16246" fill="none" extrusionOk="0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826;p37"/>
            <p:cNvSpPr/>
            <p:nvPr/>
          </p:nvSpPr>
          <p:spPr>
            <a:xfrm>
              <a:off x="4234975" y="306925"/>
              <a:ext cx="154075" cy="405525"/>
            </a:xfrm>
            <a:custGeom>
              <a:avLst/>
              <a:gdLst/>
              <a:ahLst/>
              <a:cxnLst/>
              <a:rect l="l" t="t" r="r" b="b"/>
              <a:pathLst>
                <a:path w="6163" h="16221" fill="none" extrusionOk="0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827;p37"/>
            <p:cNvSpPr/>
            <p:nvPr/>
          </p:nvSpPr>
          <p:spPr>
            <a:xfrm>
              <a:off x="4295850" y="442075"/>
              <a:ext cx="46300" cy="26225"/>
            </a:xfrm>
            <a:custGeom>
              <a:avLst/>
              <a:gdLst/>
              <a:ahLst/>
              <a:cxnLst/>
              <a:rect l="l" t="t" r="r" b="b"/>
              <a:pathLst>
                <a:path w="1852" h="1049" fill="none" extrusionOk="0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828;p37"/>
            <p:cNvSpPr/>
            <p:nvPr/>
          </p:nvSpPr>
          <p:spPr>
            <a:xfrm>
              <a:off x="4296475" y="415900"/>
              <a:ext cx="45075" cy="78575"/>
            </a:xfrm>
            <a:custGeom>
              <a:avLst/>
              <a:gdLst/>
              <a:ahLst/>
              <a:cxnLst/>
              <a:rect l="l" t="t" r="r" b="b"/>
              <a:pathLst>
                <a:path w="1803" h="3143" fill="none" extrusionOk="0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829;p37"/>
            <p:cNvSpPr/>
            <p:nvPr/>
          </p:nvSpPr>
          <p:spPr>
            <a:xfrm>
              <a:off x="3968275" y="590050"/>
              <a:ext cx="25" cy="6100"/>
            </a:xfrm>
            <a:custGeom>
              <a:avLst/>
              <a:gdLst/>
              <a:ahLst/>
              <a:cxnLst/>
              <a:rect l="l" t="t" r="r" b="b"/>
              <a:pathLst>
                <a:path w="1" h="244" fill="none" extrusionOk="0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830;p37"/>
            <p:cNvSpPr/>
            <p:nvPr/>
          </p:nvSpPr>
          <p:spPr>
            <a:xfrm>
              <a:off x="3970725" y="558375"/>
              <a:ext cx="1850" cy="12200"/>
            </a:xfrm>
            <a:custGeom>
              <a:avLst/>
              <a:gdLst/>
              <a:ahLst/>
              <a:cxnLst/>
              <a:rect l="l" t="t" r="r" b="b"/>
              <a:pathLst>
                <a:path w="74" h="488" fill="none" extrusionOk="0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31;p37"/>
            <p:cNvSpPr/>
            <p:nvPr/>
          </p:nvSpPr>
          <p:spPr>
            <a:xfrm>
              <a:off x="3976200" y="527325"/>
              <a:ext cx="3675" cy="12200"/>
            </a:xfrm>
            <a:custGeom>
              <a:avLst/>
              <a:gdLst/>
              <a:ahLst/>
              <a:cxnLst/>
              <a:rect l="l" t="t" r="r" b="b"/>
              <a:pathLst>
                <a:path w="147" h="488" fill="none" extrusionOk="0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32;p37"/>
            <p:cNvSpPr/>
            <p:nvPr/>
          </p:nvSpPr>
          <p:spPr>
            <a:xfrm>
              <a:off x="3985950" y="498100"/>
              <a:ext cx="4875" cy="10975"/>
            </a:xfrm>
            <a:custGeom>
              <a:avLst/>
              <a:gdLst/>
              <a:ahLst/>
              <a:cxnLst/>
              <a:rect l="l" t="t" r="r" b="b"/>
              <a:pathLst>
                <a:path w="195" h="439" fill="none" extrusionOk="0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33;p37"/>
            <p:cNvSpPr/>
            <p:nvPr/>
          </p:nvSpPr>
          <p:spPr>
            <a:xfrm>
              <a:off x="4000550" y="471300"/>
              <a:ext cx="7325" cy="9775"/>
            </a:xfrm>
            <a:custGeom>
              <a:avLst/>
              <a:gdLst/>
              <a:ahLst/>
              <a:cxnLst/>
              <a:rect l="l" t="t" r="r" b="b"/>
              <a:pathLst>
                <a:path w="293" h="391" fill="none" extrusionOk="0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834;p37"/>
            <p:cNvSpPr/>
            <p:nvPr/>
          </p:nvSpPr>
          <p:spPr>
            <a:xfrm>
              <a:off x="4021250" y="450600"/>
              <a:ext cx="10375" cy="6725"/>
            </a:xfrm>
            <a:custGeom>
              <a:avLst/>
              <a:gdLst/>
              <a:ahLst/>
              <a:cxnLst/>
              <a:rect l="l" t="t" r="r" b="b"/>
              <a:pathLst>
                <a:path w="415" h="269" fill="none" extrusionOk="0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835;p37"/>
            <p:cNvSpPr/>
            <p:nvPr/>
          </p:nvSpPr>
          <p:spPr>
            <a:xfrm>
              <a:off x="4049250" y="440250"/>
              <a:ext cx="11600" cy="2475"/>
            </a:xfrm>
            <a:custGeom>
              <a:avLst/>
              <a:gdLst/>
              <a:ahLst/>
              <a:cxnLst/>
              <a:rect l="l" t="t" r="r" b="b"/>
              <a:pathLst>
                <a:path w="464" h="99" fill="none" extrusionOk="0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836;p37"/>
            <p:cNvSpPr/>
            <p:nvPr/>
          </p:nvSpPr>
          <p:spPr>
            <a:xfrm>
              <a:off x="4080325" y="439650"/>
              <a:ext cx="12200" cy="1850"/>
            </a:xfrm>
            <a:custGeom>
              <a:avLst/>
              <a:gdLst/>
              <a:ahLst/>
              <a:cxnLst/>
              <a:rect l="l" t="t" r="r" b="b"/>
              <a:pathLst>
                <a:path w="488" h="74" fill="none" extrusionOk="0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837;p37"/>
            <p:cNvSpPr/>
            <p:nvPr/>
          </p:nvSpPr>
          <p:spPr>
            <a:xfrm>
              <a:off x="4110150" y="450000"/>
              <a:ext cx="9150" cy="7950"/>
            </a:xfrm>
            <a:custGeom>
              <a:avLst/>
              <a:gdLst/>
              <a:ahLst/>
              <a:cxnLst/>
              <a:rect l="l" t="t" r="r" b="b"/>
              <a:pathLst>
                <a:path w="366" h="318" fill="none" extrusionOk="0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838;p37"/>
            <p:cNvSpPr/>
            <p:nvPr/>
          </p:nvSpPr>
          <p:spPr>
            <a:xfrm>
              <a:off x="4130250" y="473750"/>
              <a:ext cx="4900" cy="10975"/>
            </a:xfrm>
            <a:custGeom>
              <a:avLst/>
              <a:gdLst/>
              <a:ahLst/>
              <a:cxnLst/>
              <a:rect l="l" t="t" r="r" b="b"/>
              <a:pathLst>
                <a:path w="196" h="439" fill="none" extrusionOk="0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39;p37"/>
            <p:cNvSpPr/>
            <p:nvPr/>
          </p:nvSpPr>
          <p:spPr>
            <a:xfrm>
              <a:off x="4141800" y="502975"/>
              <a:ext cx="3700" cy="11600"/>
            </a:xfrm>
            <a:custGeom>
              <a:avLst/>
              <a:gdLst/>
              <a:ahLst/>
              <a:cxnLst/>
              <a:rect l="l" t="t" r="r" b="b"/>
              <a:pathLst>
                <a:path w="148" h="464" fill="none" extrusionOk="0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40;p37"/>
            <p:cNvSpPr/>
            <p:nvPr/>
          </p:nvSpPr>
          <p:spPr>
            <a:xfrm>
              <a:off x="4150950" y="533425"/>
              <a:ext cx="3675" cy="11575"/>
            </a:xfrm>
            <a:custGeom>
              <a:avLst/>
              <a:gdLst/>
              <a:ahLst/>
              <a:cxnLst/>
              <a:rect l="l" t="t" r="r" b="b"/>
              <a:pathLst>
                <a:path w="147" h="463" fill="none" extrusionOk="0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41;p37"/>
            <p:cNvSpPr/>
            <p:nvPr/>
          </p:nvSpPr>
          <p:spPr>
            <a:xfrm>
              <a:off x="4160675" y="563850"/>
              <a:ext cx="4900" cy="11000"/>
            </a:xfrm>
            <a:custGeom>
              <a:avLst/>
              <a:gdLst/>
              <a:ahLst/>
              <a:cxnLst/>
              <a:rect l="l" t="t" r="r" b="b"/>
              <a:pathLst>
                <a:path w="196" h="440" fill="none" extrusionOk="0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42;p37"/>
            <p:cNvSpPr/>
            <p:nvPr/>
          </p:nvSpPr>
          <p:spPr>
            <a:xfrm>
              <a:off x="4175300" y="591875"/>
              <a:ext cx="7325" cy="9150"/>
            </a:xfrm>
            <a:custGeom>
              <a:avLst/>
              <a:gdLst/>
              <a:ahLst/>
              <a:cxnLst/>
              <a:rect l="l" t="t" r="r" b="b"/>
              <a:pathLst>
                <a:path w="293" h="366" fill="none" extrusionOk="0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43;p37"/>
            <p:cNvSpPr/>
            <p:nvPr/>
          </p:nvSpPr>
          <p:spPr>
            <a:xfrm>
              <a:off x="4198425" y="613175"/>
              <a:ext cx="11000" cy="4900"/>
            </a:xfrm>
            <a:custGeom>
              <a:avLst/>
              <a:gdLst/>
              <a:ahLst/>
              <a:cxnLst/>
              <a:rect l="l" t="t" r="r" b="b"/>
              <a:pathLst>
                <a:path w="440" h="196" fill="none" extrusionOk="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44;p37"/>
            <p:cNvSpPr/>
            <p:nvPr/>
          </p:nvSpPr>
          <p:spPr>
            <a:xfrm>
              <a:off x="4228275" y="621100"/>
              <a:ext cx="12200" cy="625"/>
            </a:xfrm>
            <a:custGeom>
              <a:avLst/>
              <a:gdLst/>
              <a:ahLst/>
              <a:cxnLst/>
              <a:rect l="l" t="t" r="r" b="b"/>
              <a:pathLst>
                <a:path w="488" h="25" fill="none" extrusionOk="0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45;p37"/>
            <p:cNvSpPr/>
            <p:nvPr/>
          </p:nvSpPr>
          <p:spPr>
            <a:xfrm>
              <a:off x="4259925" y="616225"/>
              <a:ext cx="11600" cy="3075"/>
            </a:xfrm>
            <a:custGeom>
              <a:avLst/>
              <a:gdLst/>
              <a:ahLst/>
              <a:cxnLst/>
              <a:rect l="l" t="t" r="r" b="b"/>
              <a:pathLst>
                <a:path w="464" h="123" fill="none" extrusionOk="0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46;p37"/>
            <p:cNvSpPr/>
            <p:nvPr/>
          </p:nvSpPr>
          <p:spPr>
            <a:xfrm>
              <a:off x="4289775" y="602225"/>
              <a:ext cx="10375" cy="6725"/>
            </a:xfrm>
            <a:custGeom>
              <a:avLst/>
              <a:gdLst/>
              <a:ahLst/>
              <a:cxnLst/>
              <a:rect l="l" t="t" r="r" b="b"/>
              <a:pathLst>
                <a:path w="415" h="269" fill="none" extrusionOk="0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47;p37"/>
            <p:cNvSpPr/>
            <p:nvPr/>
          </p:nvSpPr>
          <p:spPr>
            <a:xfrm>
              <a:off x="4313525" y="577875"/>
              <a:ext cx="6100" cy="10375"/>
            </a:xfrm>
            <a:custGeom>
              <a:avLst/>
              <a:gdLst/>
              <a:ahLst/>
              <a:cxnLst/>
              <a:rect l="l" t="t" r="r" b="b"/>
              <a:pathLst>
                <a:path w="244" h="415" fill="none" extrusionOk="0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48;p37"/>
            <p:cNvSpPr/>
            <p:nvPr/>
          </p:nvSpPr>
          <p:spPr>
            <a:xfrm>
              <a:off x="4326300" y="547425"/>
              <a:ext cx="2450" cy="12200"/>
            </a:xfrm>
            <a:custGeom>
              <a:avLst/>
              <a:gdLst/>
              <a:ahLst/>
              <a:cxnLst/>
              <a:rect l="l" t="t" r="r" b="b"/>
              <a:pathLst>
                <a:path w="98" h="488" fill="none" extrusionOk="0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49;p37"/>
            <p:cNvSpPr/>
            <p:nvPr/>
          </p:nvSpPr>
          <p:spPr>
            <a:xfrm>
              <a:off x="4329350" y="515750"/>
              <a:ext cx="625" cy="12200"/>
            </a:xfrm>
            <a:custGeom>
              <a:avLst/>
              <a:gdLst/>
              <a:ahLst/>
              <a:cxnLst/>
              <a:rect l="l" t="t" r="r" b="b"/>
              <a:pathLst>
                <a:path w="25" h="488" fill="none" extrusionOk="0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50;p37"/>
            <p:cNvSpPr/>
            <p:nvPr/>
          </p:nvSpPr>
          <p:spPr>
            <a:xfrm>
              <a:off x="4325075" y="488975"/>
              <a:ext cx="1250" cy="6100"/>
            </a:xfrm>
            <a:custGeom>
              <a:avLst/>
              <a:gdLst/>
              <a:ahLst/>
              <a:cxnLst/>
              <a:rect l="l" t="t" r="r" b="b"/>
              <a:pathLst>
                <a:path w="50" h="244" fill="none" extrusionOk="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7" name="Picture 2" descr="ØµÙØ±Ø© Ø°Ø§Øª ØµÙØ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417" y="117970"/>
            <a:ext cx="609600" cy="5926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080" y="1484629"/>
            <a:ext cx="2727872" cy="34674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9584" y="1225503"/>
            <a:ext cx="3142604" cy="2938647"/>
          </a:xfrm>
          <a:prstGeom prst="rect">
            <a:avLst/>
          </a:prstGeom>
        </p:spPr>
      </p:pic>
      <p:sp>
        <p:nvSpPr>
          <p:cNvPr id="44" name="Arrow: Right 8">
            <a:extLst>
              <a:ext uri="{FF2B5EF4-FFF2-40B4-BE49-F238E27FC236}">
                <a16:creationId xmlns:a16="http://schemas.microsoft.com/office/drawing/2014/main" id="{34FE656A-EED1-47CB-985C-3DA829FFDEDD}"/>
              </a:ext>
            </a:extLst>
          </p:cNvPr>
          <p:cNvSpPr/>
          <p:nvPr/>
        </p:nvSpPr>
        <p:spPr>
          <a:xfrm rot="10123440">
            <a:off x="4029776" y="2808169"/>
            <a:ext cx="2030714" cy="325109"/>
          </a:xfrm>
          <a:prstGeom prst="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063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5"/>
          <p:cNvSpPr txBox="1">
            <a:spLocks noGrp="1"/>
          </p:cNvSpPr>
          <p:nvPr>
            <p:ph type="body" idx="1"/>
          </p:nvPr>
        </p:nvSpPr>
        <p:spPr>
          <a:xfrm>
            <a:off x="941608" y="1544078"/>
            <a:ext cx="5090700" cy="27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" dirty="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4800" b="1" dirty="0"/>
              <a:t>THANKS !!</a:t>
            </a:r>
            <a:endParaRPr sz="4800" b="1" dirty="0"/>
          </a:p>
        </p:txBody>
      </p:sp>
      <p:sp>
        <p:nvSpPr>
          <p:cNvPr id="230" name="Google Shape;230;p15"/>
          <p:cNvSpPr txBox="1">
            <a:spLocks noGrp="1"/>
          </p:cNvSpPr>
          <p:nvPr>
            <p:ph type="sldNum" idx="4294967295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/>
          </a:p>
        </p:txBody>
      </p:sp>
      <p:sp>
        <p:nvSpPr>
          <p:cNvPr id="231" name="Google Shape;231;p15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/>
          </a:p>
        </p:txBody>
      </p:sp>
      <p:pic>
        <p:nvPicPr>
          <p:cNvPr id="5" name="Picture 2" descr="ØµÙØ±Ø© Ø°Ø§Øª ØµÙØ©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418" y="141238"/>
            <a:ext cx="609600" cy="5926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OUTLINE</a:t>
            </a:r>
            <a:endParaRPr dirty="0"/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  <p:sp>
        <p:nvSpPr>
          <p:cNvPr id="193" name="Google Shape;193;p12"/>
          <p:cNvSpPr txBox="1">
            <a:spLocks noGrp="1"/>
          </p:cNvSpPr>
          <p:nvPr>
            <p:ph type="body" idx="1"/>
          </p:nvPr>
        </p:nvSpPr>
        <p:spPr>
          <a:xfrm>
            <a:off x="814275" y="1744425"/>
            <a:ext cx="3084300" cy="175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rgbClr val="FF980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/>
          </a:p>
          <a:p>
            <a:pPr marL="0" lvl="0" indent="0" algn="l" rtl="0">
              <a:spcBef>
                <a:spcPts val="600"/>
              </a:spcBef>
              <a:spcAft>
                <a:spcPts val="1000"/>
              </a:spcAft>
              <a:buNone/>
            </a:pPr>
            <a:endParaRPr dirty="0"/>
          </a:p>
        </p:txBody>
      </p:sp>
      <p:grpSp>
        <p:nvGrpSpPr>
          <p:cNvPr id="194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3" name="Picture 2" descr="ØµÙØ±Ø© Ø°Ø§Øª ØµÙØ©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418" y="141238"/>
            <a:ext cx="609600" cy="5926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Placeholder 4"/>
          <p:cNvSpPr>
            <a:spLocks noGrp="1"/>
          </p:cNvSpPr>
          <p:nvPr>
            <p:ph type="body" idx="2"/>
          </p:nvPr>
        </p:nvSpPr>
        <p:spPr>
          <a:xfrm>
            <a:off x="293683" y="1537988"/>
            <a:ext cx="6528136" cy="2724300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Project Introduction.</a:t>
            </a: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Objectives.</a:t>
            </a:r>
          </a:p>
          <a:p>
            <a:r>
              <a:rPr lang="en" dirty="0">
                <a:solidFill>
                  <a:schemeClr val="accent1">
                    <a:lumMod val="50000"/>
                  </a:schemeClr>
                </a:solidFill>
              </a:rPr>
              <a:t>Project Relevance</a:t>
            </a: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Design Constrains.</a:t>
            </a:r>
            <a:endParaRPr lang="en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Engineering Standards.</a:t>
            </a: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Conceptual Design.</a:t>
            </a:r>
          </a:p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Testing &amp; Results</a:t>
            </a:r>
          </a:p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Conclusion &amp; Future Recommendations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008" y="48848"/>
            <a:ext cx="4727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134691"/>
                </a:solidFill>
                <a:latin typeface="Roboto Condensed"/>
              </a:rPr>
              <a:t>ASSE 4311: Learning Outcomes Assessment III - SDP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Project Introduction</a:t>
            </a:r>
            <a:endParaRPr dirty="0"/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  <p:grpSp>
        <p:nvGrpSpPr>
          <p:cNvPr id="194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3" name="Picture 2" descr="ØµÙØ±Ø© Ø°Ø§Øª ØµÙØ©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418" y="141238"/>
            <a:ext cx="609600" cy="5926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537988"/>
            <a:ext cx="9047017" cy="2724300"/>
          </a:xfrm>
        </p:spPr>
        <p:txBody>
          <a:bodyPr/>
          <a:lstStyle/>
          <a:p>
            <a:pPr lvl="0"/>
            <a:r>
              <a:rPr lang="en-US" dirty="0">
                <a:solidFill>
                  <a:srgbClr val="002060"/>
                </a:solidFill>
              </a:rPr>
              <a:t>Total Joint Arthroplasty (TJA).</a:t>
            </a:r>
          </a:p>
          <a:p>
            <a:pPr lvl="0"/>
            <a:r>
              <a:rPr lang="en-US" dirty="0">
                <a:solidFill>
                  <a:srgbClr val="002060"/>
                </a:solidFill>
              </a:rPr>
              <a:t>An oscillating saw for the resection of bones.</a:t>
            </a:r>
          </a:p>
          <a:p>
            <a:pPr lvl="0"/>
            <a:r>
              <a:rPr lang="en-US" dirty="0">
                <a:solidFill>
                  <a:srgbClr val="002060"/>
                </a:solidFill>
              </a:rPr>
              <a:t>Dual-bladed surgical saw cuts with coincide angles.</a:t>
            </a:r>
          </a:p>
          <a:p>
            <a:pPr lvl="0"/>
            <a:r>
              <a:rPr lang="en-US" dirty="0">
                <a:solidFill>
                  <a:srgbClr val="002060"/>
                </a:solidFill>
              </a:rPr>
              <a:t>Designing a blade assembly with a star lock adapter.</a:t>
            </a:r>
          </a:p>
          <a:p>
            <a:pPr lvl="0"/>
            <a:r>
              <a:rPr lang="en-US" dirty="0">
                <a:solidFill>
                  <a:srgbClr val="002060"/>
                </a:solidFill>
              </a:rPr>
              <a:t>Applications:</a:t>
            </a:r>
          </a:p>
          <a:p>
            <a:pPr lvl="1"/>
            <a:r>
              <a:rPr lang="en-US" sz="1400" dirty="0">
                <a:solidFill>
                  <a:srgbClr val="002060"/>
                </a:solidFill>
              </a:rPr>
              <a:t>Dual-bladed surgical saw ready to use by the podiatrist for performing orthopedic surgeries.</a:t>
            </a:r>
          </a:p>
          <a:p>
            <a:pPr lvl="1"/>
            <a:r>
              <a:rPr lang="en-US" sz="1400" dirty="0">
                <a:solidFill>
                  <a:srgbClr val="002060"/>
                </a:solidFill>
              </a:rPr>
              <a:t>Dual-bladed surgical saw can be used to cut different locations in the human body.</a:t>
            </a:r>
            <a:r>
              <a:rPr lang="en-US" dirty="0">
                <a:solidFill>
                  <a:srgbClr val="002060"/>
                </a:solidFill>
              </a:rPr>
              <a:t>  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008" y="48848"/>
            <a:ext cx="4727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134691"/>
                </a:solidFill>
                <a:latin typeface="Roboto Condensed"/>
              </a:rPr>
              <a:t>ASSE 4311: Learning Outcomes Assessment III - SDP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1625" y="626705"/>
            <a:ext cx="1170075" cy="25586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3905" y="1204103"/>
            <a:ext cx="947171" cy="8894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6337709" y="1908002"/>
            <a:ext cx="843459" cy="83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017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Objectives</a:t>
            </a:r>
            <a:endParaRPr dirty="0"/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  <p:pic>
        <p:nvPicPr>
          <p:cNvPr id="23" name="Picture 2" descr="ØµÙØ±Ø© Ø°Ø§Øª ØµÙØ©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418" y="141238"/>
            <a:ext cx="609600" cy="5926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537988"/>
            <a:ext cx="9047017" cy="2724300"/>
          </a:xfrm>
        </p:spPr>
        <p:txBody>
          <a:bodyPr/>
          <a:lstStyle/>
          <a:p>
            <a:pPr lvl="0"/>
            <a:r>
              <a:rPr lang="en-US" sz="1800" dirty="0">
                <a:solidFill>
                  <a:srgbClr val="002060"/>
                </a:solidFill>
              </a:rPr>
              <a:t>Design a blade assembly with dual blades to cut two different planes simultaneously.</a:t>
            </a:r>
          </a:p>
          <a:p>
            <a:pPr lvl="0"/>
            <a:endParaRPr lang="en-US" sz="1800" dirty="0">
              <a:solidFill>
                <a:srgbClr val="002060"/>
              </a:solidFill>
            </a:endParaRPr>
          </a:p>
          <a:p>
            <a:pPr lvl="0"/>
            <a:r>
              <a:rPr lang="en-US" sz="1800" dirty="0">
                <a:solidFill>
                  <a:srgbClr val="002060"/>
                </a:solidFill>
              </a:rPr>
              <a:t>Simplifying the surgical cutting procedure by reducing sequential cuts.</a:t>
            </a:r>
          </a:p>
          <a:p>
            <a:pPr lvl="0"/>
            <a:endParaRPr lang="en-US" sz="1800" dirty="0">
              <a:solidFill>
                <a:srgbClr val="002060"/>
              </a:solidFill>
            </a:endParaRPr>
          </a:p>
          <a:p>
            <a:pPr lvl="0"/>
            <a:r>
              <a:rPr lang="en-US" sz="1800" dirty="0">
                <a:solidFill>
                  <a:srgbClr val="002060"/>
                </a:solidFill>
              </a:rPr>
              <a:t>Reduce surgery time.</a:t>
            </a:r>
          </a:p>
          <a:p>
            <a:pPr lvl="0"/>
            <a:endParaRPr lang="en-US" sz="1800" dirty="0">
              <a:solidFill>
                <a:srgbClr val="002060"/>
              </a:solidFill>
            </a:endParaRPr>
          </a:p>
          <a:p>
            <a:r>
              <a:rPr lang="en-US" sz="1800" dirty="0">
                <a:solidFill>
                  <a:srgbClr val="002060"/>
                </a:solidFill>
              </a:rPr>
              <a:t>Accurate and precise cutting action with no further need for using a cutting guide.</a:t>
            </a:r>
          </a:p>
        </p:txBody>
      </p:sp>
      <p:grpSp>
        <p:nvGrpSpPr>
          <p:cNvPr id="21" name="Google Shape;631;p37"/>
          <p:cNvGrpSpPr/>
          <p:nvPr/>
        </p:nvGrpSpPr>
        <p:grpSpPr>
          <a:xfrm>
            <a:off x="402138" y="605928"/>
            <a:ext cx="323793" cy="339493"/>
            <a:chOff x="5961125" y="1623900"/>
            <a:chExt cx="427450" cy="448175"/>
          </a:xfrm>
        </p:grpSpPr>
        <p:sp>
          <p:nvSpPr>
            <p:cNvPr id="22" name="Google Shape;632;p37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633;p37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634;p37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635;p37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636;p37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637;p37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638;p37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70008" y="48848"/>
            <a:ext cx="4727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134691"/>
                </a:solidFill>
                <a:latin typeface="Roboto Condensed"/>
              </a:rPr>
              <a:t>ASSE 4311: Learning Outcomes Assessment III - SDP</a:t>
            </a:r>
          </a:p>
        </p:txBody>
      </p:sp>
    </p:spTree>
    <p:extLst>
      <p:ext uri="{BB962C8B-B14F-4D97-AF65-F5344CB8AC3E}">
        <p14:creationId xmlns:p14="http://schemas.microsoft.com/office/powerpoint/2010/main" val="2066512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Project Relevance</a:t>
            </a:r>
            <a:endParaRPr dirty="0"/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  <p:grpSp>
        <p:nvGrpSpPr>
          <p:cNvPr id="194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3" name="Picture 2" descr="ØµÙØ±Ø© Ø°Ø§Øª ØµÙØ©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417" y="117970"/>
            <a:ext cx="609600" cy="5926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323052"/>
            <a:ext cx="3875313" cy="2724300"/>
          </a:xfrm>
        </p:spPr>
        <p:txBody>
          <a:bodyPr/>
          <a:lstStyle/>
          <a:p>
            <a:pPr lvl="0"/>
            <a:r>
              <a:rPr lang="en-US" dirty="0">
                <a:solidFill>
                  <a:srgbClr val="002060"/>
                </a:solidFill>
              </a:rPr>
              <a:t>Orthopedic operations:</a:t>
            </a:r>
          </a:p>
          <a:p>
            <a:pPr lvl="1"/>
            <a:r>
              <a:rPr lang="en-US" sz="1600" dirty="0">
                <a:solidFill>
                  <a:srgbClr val="002060"/>
                </a:solidFill>
              </a:rPr>
              <a:t>Metatarsal bunionectomy.</a:t>
            </a:r>
          </a:p>
          <a:p>
            <a:pPr lvl="1"/>
            <a:r>
              <a:rPr lang="en-US" sz="1600" dirty="0">
                <a:solidFill>
                  <a:srgbClr val="002060"/>
                </a:solidFill>
              </a:rPr>
              <a:t>Pelvis mobilization and correction.</a:t>
            </a:r>
          </a:p>
          <a:p>
            <a:pPr lvl="1"/>
            <a:r>
              <a:rPr lang="en-US" sz="1600" dirty="0">
                <a:solidFill>
                  <a:srgbClr val="002060"/>
                </a:solidFill>
              </a:rPr>
              <a:t>Knee implant surgery.</a:t>
            </a:r>
            <a:r>
              <a:rPr lang="en-US" dirty="0">
                <a:solidFill>
                  <a:srgbClr val="002060"/>
                </a:solidFill>
              </a:rPr>
              <a:t>  </a:t>
            </a:r>
          </a:p>
        </p:txBody>
      </p:sp>
      <p:pic>
        <p:nvPicPr>
          <p:cNvPr id="2" name="Picture 1" descr="Screen Shot 1440-02-13 at 4.18.3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833" y="1046075"/>
            <a:ext cx="2685184" cy="309106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0008" y="48848"/>
            <a:ext cx="4727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134691"/>
                </a:solidFill>
                <a:latin typeface="Roboto Condensed"/>
              </a:rPr>
              <a:t>ASSE 4311: Learning Outcomes Assessment III - SDP</a:t>
            </a:r>
          </a:p>
        </p:txBody>
      </p:sp>
      <p:pic>
        <p:nvPicPr>
          <p:cNvPr id="1028" name="Picture 4" descr="ÙØªÙØ¬Ø© Ø¨Ø­Ø« Ø§ÙØµÙØ± Ø¹Ù âªa painful swelling on the first joint of the big toe.â¬â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159" y="1376378"/>
            <a:ext cx="1593351" cy="130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331" y="2902805"/>
            <a:ext cx="2059344" cy="214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324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Constrains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70008" y="48848"/>
            <a:ext cx="4727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134691"/>
                </a:solidFill>
                <a:latin typeface="Roboto Condensed"/>
              </a:rPr>
              <a:t>ASSE 4311: Learning Outcomes Assessment III - SDP</a:t>
            </a:r>
          </a:p>
        </p:txBody>
      </p:sp>
      <p:pic>
        <p:nvPicPr>
          <p:cNvPr id="8" name="Picture 2" descr="ØµÙØ±Ø© Ø°Ø§Øª ØµÙØ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417" y="117970"/>
            <a:ext cx="609600" cy="5926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Oval 27"/>
          <p:cNvSpPr/>
          <p:nvPr/>
        </p:nvSpPr>
        <p:spPr>
          <a:xfrm>
            <a:off x="3191069" y="1903448"/>
            <a:ext cx="2363755" cy="2432179"/>
          </a:xfrm>
          <a:prstGeom prst="ellipse">
            <a:avLst/>
          </a:prstGeom>
          <a:solidFill>
            <a:srgbClr val="DC952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CONSTRAINS</a:t>
            </a:r>
          </a:p>
        </p:txBody>
      </p:sp>
      <p:cxnSp>
        <p:nvCxnSpPr>
          <p:cNvPr id="34" name="Straight Arrow Connector 33"/>
          <p:cNvCxnSpPr>
            <a:stCxn id="28" idx="6"/>
          </p:cNvCxnSpPr>
          <p:nvPr/>
        </p:nvCxnSpPr>
        <p:spPr>
          <a:xfrm flipV="1">
            <a:off x="5554824" y="3119537"/>
            <a:ext cx="964164" cy="1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28" idx="7"/>
          </p:cNvCxnSpPr>
          <p:nvPr/>
        </p:nvCxnSpPr>
        <p:spPr>
          <a:xfrm flipV="1">
            <a:off x="5208660" y="1654631"/>
            <a:ext cx="864015" cy="605001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28" idx="2"/>
          </p:cNvCxnSpPr>
          <p:nvPr/>
        </p:nvCxnSpPr>
        <p:spPr>
          <a:xfrm flipH="1" flipV="1">
            <a:off x="2226905" y="3119537"/>
            <a:ext cx="964164" cy="1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28" idx="1"/>
          </p:cNvCxnSpPr>
          <p:nvPr/>
        </p:nvCxnSpPr>
        <p:spPr>
          <a:xfrm flipH="1" flipV="1">
            <a:off x="2632322" y="1704392"/>
            <a:ext cx="904911" cy="555240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>
            <a:off x="2878803" y="4015283"/>
            <a:ext cx="694508" cy="569161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28" idx="5"/>
          </p:cNvCxnSpPr>
          <p:nvPr/>
        </p:nvCxnSpPr>
        <p:spPr>
          <a:xfrm>
            <a:off x="5208660" y="3979443"/>
            <a:ext cx="980646" cy="454744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1471126" y="1497110"/>
            <a:ext cx="12378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Geometrical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185206" y="4299863"/>
            <a:ext cx="9076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Ethical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036906" y="1497111"/>
            <a:ext cx="2341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Environmental &amp; Safety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279530" y="4486523"/>
            <a:ext cx="16882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Manufacturability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247191" y="2965646"/>
            <a:ext cx="12378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Economic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473889" y="2965647"/>
            <a:ext cx="1370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Sustainability</a:t>
            </a:r>
          </a:p>
        </p:txBody>
      </p:sp>
    </p:spTree>
    <p:extLst>
      <p:ext uri="{BB962C8B-B14F-4D97-AF65-F5344CB8AC3E}">
        <p14:creationId xmlns:p14="http://schemas.microsoft.com/office/powerpoint/2010/main" val="2379246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Engineering Standards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70008" y="48848"/>
            <a:ext cx="4727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134691"/>
                </a:solidFill>
                <a:latin typeface="Roboto Condensed"/>
              </a:rPr>
              <a:t>ASSE 4311: Learning Outcomes Assessment III - SDP</a:t>
            </a:r>
          </a:p>
        </p:txBody>
      </p:sp>
      <p:pic>
        <p:nvPicPr>
          <p:cNvPr id="8" name="Picture 2" descr="ØµÙØ±Ø© Ø°Ø§Øª ØµÙØ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417" y="117970"/>
            <a:ext cx="609600" cy="5926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31502">
            <a:off x="7159752" y="906416"/>
            <a:ext cx="1711376" cy="195806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4044" y="2742865"/>
            <a:ext cx="2048916" cy="1723388"/>
          </a:xfrm>
          <a:prstGeom prst="rect">
            <a:avLst/>
          </a:prstGeom>
        </p:spPr>
      </p:pic>
      <p:pic>
        <p:nvPicPr>
          <p:cNvPr id="24" name="Picture 2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179" y="1530387"/>
            <a:ext cx="1887752" cy="2599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Text Placeholder 2"/>
          <p:cNvSpPr>
            <a:spLocks noGrp="1"/>
          </p:cNvSpPr>
          <p:nvPr>
            <p:ph type="body" idx="1"/>
          </p:nvPr>
        </p:nvSpPr>
        <p:spPr>
          <a:xfrm>
            <a:off x="0" y="1323052"/>
            <a:ext cx="4565780" cy="2724300"/>
          </a:xfrm>
        </p:spPr>
        <p:txBody>
          <a:bodyPr/>
          <a:lstStyle/>
          <a:p>
            <a:pPr lvl="0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ASTM A36 Mild/Low Carbon Steel.</a:t>
            </a:r>
          </a:p>
          <a:p>
            <a:pPr lvl="1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Excellent welding properties.</a:t>
            </a:r>
          </a:p>
          <a:p>
            <a:pPr lvl="1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Suitable for grinding.</a:t>
            </a:r>
          </a:p>
          <a:p>
            <a:pPr lvl="1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Low resistance in bending. 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339467"/>
              </p:ext>
            </p:extLst>
          </p:nvPr>
        </p:nvGraphicFramePr>
        <p:xfrm>
          <a:off x="360784" y="3388669"/>
          <a:ext cx="3844212" cy="1645920"/>
        </p:xfrm>
        <a:graphic>
          <a:graphicData uri="http://schemas.openxmlformats.org/drawingml/2006/table">
            <a:tbl>
              <a:tblPr firstRow="1" firstCol="1" bandRow="1">
                <a:tableStyleId>{45F45CDA-D82A-43FE-B4AE-183210A0356C}</a:tableStyleId>
              </a:tblPr>
              <a:tblGrid>
                <a:gridCol w="2029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48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1" dirty="0">
                          <a:effectLst/>
                        </a:rPr>
                        <a:t>Mechanical Properties</a:t>
                      </a:r>
                      <a:endParaRPr lang="en-US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1" dirty="0">
                          <a:effectLst/>
                        </a:rPr>
                        <a:t>Metric</a:t>
                      </a:r>
                      <a:endParaRPr lang="en-US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1" dirty="0">
                          <a:effectLst/>
                        </a:rPr>
                        <a:t>Tensile Strength, Ultimate</a:t>
                      </a:r>
                      <a:endParaRPr lang="en-US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</a:rPr>
                        <a:t>400 - 550 MPa</a:t>
                      </a:r>
                      <a:endParaRPr lang="en-US" sz="5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1" dirty="0">
                          <a:effectLst/>
                        </a:rPr>
                        <a:t>Tensile Strength, Yield</a:t>
                      </a:r>
                      <a:endParaRPr lang="en-US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</a:rPr>
                        <a:t>250 MPa</a:t>
                      </a:r>
                      <a:endParaRPr lang="en-US" sz="5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1" dirty="0">
                          <a:effectLst/>
                        </a:rPr>
                        <a:t>Elongation at Break (in 200 mm)</a:t>
                      </a:r>
                      <a:endParaRPr lang="en-US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</a:rPr>
                        <a:t>20.0 %</a:t>
                      </a:r>
                      <a:endParaRPr lang="en-US" sz="5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1" dirty="0">
                          <a:effectLst/>
                        </a:rPr>
                        <a:t>Elongation at Break (in 50 mm)</a:t>
                      </a:r>
                      <a:endParaRPr lang="en-US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</a:rPr>
                        <a:t>23.0 %</a:t>
                      </a:r>
                      <a:endParaRPr lang="en-US" sz="5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1" dirty="0">
                          <a:effectLst/>
                        </a:rPr>
                        <a:t>Modulus of Elasticity</a:t>
                      </a:r>
                      <a:endParaRPr lang="en-US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1" dirty="0">
                          <a:effectLst/>
                        </a:rPr>
                        <a:t>200 </a:t>
                      </a:r>
                      <a:r>
                        <a:rPr lang="en-GB" sz="800" b="1" dirty="0" err="1">
                          <a:effectLst/>
                        </a:rPr>
                        <a:t>GPa</a:t>
                      </a:r>
                      <a:endParaRPr lang="en-US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</a:rPr>
                        <a:t>Bulk Modulus (typical for steel)</a:t>
                      </a:r>
                      <a:endParaRPr lang="en-US" sz="5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1" dirty="0">
                          <a:effectLst/>
                        </a:rPr>
                        <a:t>140 </a:t>
                      </a:r>
                      <a:r>
                        <a:rPr lang="en-GB" sz="800" b="1" dirty="0" err="1">
                          <a:effectLst/>
                        </a:rPr>
                        <a:t>GPa</a:t>
                      </a:r>
                      <a:endParaRPr lang="en-US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</a:rPr>
                        <a:t>Poissons Ratio</a:t>
                      </a:r>
                      <a:endParaRPr lang="en-US" sz="5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1" dirty="0">
                          <a:effectLst/>
                        </a:rPr>
                        <a:t>0.260</a:t>
                      </a:r>
                      <a:endParaRPr lang="en-US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</a:rPr>
                        <a:t>Shear Modulus</a:t>
                      </a:r>
                      <a:endParaRPr lang="en-US" sz="5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1" dirty="0">
                          <a:effectLst/>
                        </a:rPr>
                        <a:t>79.3 </a:t>
                      </a:r>
                      <a:r>
                        <a:rPr lang="en-GB" sz="800" b="1" dirty="0" err="1">
                          <a:effectLst/>
                        </a:rPr>
                        <a:t>GPa</a:t>
                      </a:r>
                      <a:endParaRPr lang="en-US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7401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Engineering Standards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70008" y="48848"/>
            <a:ext cx="4727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134691"/>
                </a:solidFill>
                <a:latin typeface="Roboto Condensed"/>
              </a:rPr>
              <a:t>ASSE 4311: Learning Outcomes Assessment III - SDP</a:t>
            </a:r>
          </a:p>
        </p:txBody>
      </p:sp>
      <p:pic>
        <p:nvPicPr>
          <p:cNvPr id="8" name="Picture 2" descr="ØµÙØ±Ø© Ø°Ø§Øª ØµÙØ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417" y="117970"/>
            <a:ext cx="609600" cy="5926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5087579"/>
              </p:ext>
            </p:extLst>
          </p:nvPr>
        </p:nvGraphicFramePr>
        <p:xfrm>
          <a:off x="1573331" y="2141166"/>
          <a:ext cx="5746115" cy="1160145"/>
        </p:xfrm>
        <a:graphic>
          <a:graphicData uri="http://schemas.openxmlformats.org/drawingml/2006/table">
            <a:tbl>
              <a:tblPr firstRow="1" firstCol="1" bandRow="1">
                <a:tableStyleId>{45F45CDA-D82A-43FE-B4AE-183210A0356C}</a:tableStyleId>
              </a:tblPr>
              <a:tblGrid>
                <a:gridCol w="1918335">
                  <a:extLst>
                    <a:ext uri="{9D8B030D-6E8A-4147-A177-3AD203B41FA5}">
                      <a16:colId xmlns:a16="http://schemas.microsoft.com/office/drawing/2014/main" val="367532580"/>
                    </a:ext>
                  </a:extLst>
                </a:gridCol>
                <a:gridCol w="1908175">
                  <a:extLst>
                    <a:ext uri="{9D8B030D-6E8A-4147-A177-3AD203B41FA5}">
                      <a16:colId xmlns:a16="http://schemas.microsoft.com/office/drawing/2014/main" val="1061533662"/>
                    </a:ext>
                  </a:extLst>
                </a:gridCol>
                <a:gridCol w="1919605">
                  <a:extLst>
                    <a:ext uri="{9D8B030D-6E8A-4147-A177-3AD203B41FA5}">
                      <a16:colId xmlns:a16="http://schemas.microsoft.com/office/drawing/2014/main" val="3430564215"/>
                    </a:ext>
                  </a:extLst>
                </a:gridCol>
              </a:tblGrid>
              <a:tr h="303530">
                <a:tc>
                  <a:txBody>
                    <a:bodyPr/>
                    <a:lstStyle/>
                    <a:p>
                      <a:pPr marL="73025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Components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985" marR="73025" marT="4445" marB="0"/>
                </a:tc>
                <a:tc>
                  <a:txBody>
                    <a:bodyPr/>
                    <a:lstStyle/>
                    <a:p>
                      <a:pPr marL="6477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Standard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985" marR="73025" marT="4445" marB="0"/>
                </a:tc>
                <a:tc>
                  <a:txBody>
                    <a:bodyPr/>
                    <a:lstStyle/>
                    <a:p>
                      <a:pPr marL="5461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Details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985" marR="73025" marT="4445" marB="0"/>
                </a:tc>
                <a:extLst>
                  <a:ext uri="{0D108BD9-81ED-4DB2-BD59-A6C34878D82A}">
                    <a16:rowId xmlns:a16="http://schemas.microsoft.com/office/drawing/2014/main" val="651618716"/>
                  </a:ext>
                </a:extLst>
              </a:tr>
              <a:tr h="285115">
                <a:tc>
                  <a:txBody>
                    <a:bodyPr/>
                    <a:lstStyle/>
                    <a:p>
                      <a:pPr marL="76835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Screw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985" marR="73025" marT="4445" marB="0"/>
                </a:tc>
                <a:tc>
                  <a:txBody>
                    <a:bodyPr/>
                    <a:lstStyle/>
                    <a:p>
                      <a:pPr marL="64135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ANSI metric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985" marR="73025" marT="4445" marB="0"/>
                </a:tc>
                <a:tc>
                  <a:txBody>
                    <a:bodyPr/>
                    <a:lstStyle/>
                    <a:p>
                      <a:pPr marL="5461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Torx Oval-Head Screw 3x10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985" marR="73025" marT="4445" marB="0"/>
                </a:tc>
                <a:extLst>
                  <a:ext uri="{0D108BD9-81ED-4DB2-BD59-A6C34878D82A}">
                    <a16:rowId xmlns:a16="http://schemas.microsoft.com/office/drawing/2014/main" val="1731020693"/>
                  </a:ext>
                </a:extLst>
              </a:tr>
              <a:tr h="286385">
                <a:tc>
                  <a:txBody>
                    <a:bodyPr/>
                    <a:lstStyle/>
                    <a:p>
                      <a:pPr marL="7493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Bearing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985" marR="73025" marT="4445" marB="0"/>
                </a:tc>
                <a:tc>
                  <a:txBody>
                    <a:bodyPr/>
                    <a:lstStyle/>
                    <a:p>
                      <a:pPr marL="6350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SKF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985" marR="73025" marT="4445" marB="0"/>
                </a:tc>
                <a:tc>
                  <a:txBody>
                    <a:bodyPr/>
                    <a:lstStyle/>
                    <a:p>
                      <a:pPr marL="53975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Ball bearing - Deep grove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985" marR="73025" marT="4445" marB="0"/>
                </a:tc>
                <a:extLst>
                  <a:ext uri="{0D108BD9-81ED-4DB2-BD59-A6C34878D82A}">
                    <a16:rowId xmlns:a16="http://schemas.microsoft.com/office/drawing/2014/main" val="3795425129"/>
                  </a:ext>
                </a:extLst>
              </a:tr>
              <a:tr h="285115">
                <a:tc>
                  <a:txBody>
                    <a:bodyPr/>
                    <a:lstStyle/>
                    <a:p>
                      <a:pPr marL="7493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Bearing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985" marR="73025" marT="4445" marB="0"/>
                </a:tc>
                <a:tc>
                  <a:txBody>
                    <a:bodyPr/>
                    <a:lstStyle/>
                    <a:p>
                      <a:pPr marL="6350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SKF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985" marR="73025" marT="4445" marB="0"/>
                </a:tc>
                <a:tc>
                  <a:txBody>
                    <a:bodyPr/>
                    <a:lstStyle/>
                    <a:p>
                      <a:pPr marL="55245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Needle roller bearing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985" marR="73025" marT="4445" marB="0"/>
                </a:tc>
                <a:extLst>
                  <a:ext uri="{0D108BD9-81ED-4DB2-BD59-A6C34878D82A}">
                    <a16:rowId xmlns:a16="http://schemas.microsoft.com/office/drawing/2014/main" val="18559704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4089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Design “CAD Model”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70008" y="48848"/>
            <a:ext cx="4727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134691"/>
                </a:solidFill>
                <a:latin typeface="Roboto Condensed"/>
              </a:rPr>
              <a:t>ASSE 4311: Learning Outcomes Assessment III - SDP</a:t>
            </a:r>
          </a:p>
        </p:txBody>
      </p:sp>
      <p:pic>
        <p:nvPicPr>
          <p:cNvPr id="11" name="Picture 2" descr="ØµÙØ±Ø© Ø°Ø§Øª ØµÙØ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417" y="117970"/>
            <a:ext cx="609600" cy="5926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618;p37"/>
          <p:cNvSpPr/>
          <p:nvPr/>
        </p:nvSpPr>
        <p:spPr>
          <a:xfrm>
            <a:off x="510764" y="623919"/>
            <a:ext cx="303511" cy="303511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147" y="1390119"/>
            <a:ext cx="5833783" cy="31881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277" y="1534500"/>
            <a:ext cx="1480723" cy="171160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735" y="2712283"/>
            <a:ext cx="1191192" cy="166323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175" y="94804"/>
            <a:ext cx="855796" cy="152150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7263786" y="2216645"/>
                <a:ext cx="708428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=2.8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3786" y="2216645"/>
                <a:ext cx="708428" cy="2769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04917" y="1803325"/>
            <a:ext cx="1142100" cy="90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896997"/>
      </p:ext>
    </p:extLst>
  </p:cSld>
  <p:clrMapOvr>
    <a:masterClrMapping/>
  </p:clrMapOvr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1776</TotalTime>
  <Words>577</Words>
  <Application>Microsoft Office PowerPoint</Application>
  <PresentationFormat>On-screen Show (16:9)</PresentationFormat>
  <Paragraphs>165</Paragraphs>
  <Slides>17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Arvo</vt:lpstr>
      <vt:lpstr>Cambria Math</vt:lpstr>
      <vt:lpstr>Roboto Condensed</vt:lpstr>
      <vt:lpstr>Roboto Condensed Light</vt:lpstr>
      <vt:lpstr>Symbol</vt:lpstr>
      <vt:lpstr>Times New Roman</vt:lpstr>
      <vt:lpstr>Salerio template</vt:lpstr>
      <vt:lpstr>Design &amp; Manufacture a Dual-Bladed Surgical Saw</vt:lpstr>
      <vt:lpstr>OUTLINE</vt:lpstr>
      <vt:lpstr>Project Introduction</vt:lpstr>
      <vt:lpstr>Objectives</vt:lpstr>
      <vt:lpstr>Project Relevance</vt:lpstr>
      <vt:lpstr>Design Constrains</vt:lpstr>
      <vt:lpstr>Engineering Standards</vt:lpstr>
      <vt:lpstr>Engineering Standards</vt:lpstr>
      <vt:lpstr>Conceptual Design “CAD Model”</vt:lpstr>
      <vt:lpstr>Conceptual Design “CAD Model”</vt:lpstr>
      <vt:lpstr>Conceptual Design “Equation and Parameters”</vt:lpstr>
      <vt:lpstr>Conceptual Design “Configurations”</vt:lpstr>
      <vt:lpstr>Testing &amp; Results</vt:lpstr>
      <vt:lpstr>Testing &amp; Results</vt:lpstr>
      <vt:lpstr>Conclusion and Future Recommendation</vt:lpstr>
      <vt:lpstr>Conclusion and Future Recommendation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Dual-Bladed Surgical Saw</dc:title>
  <dc:creator>Ibrahim's Lenovo</dc:creator>
  <cp:lastModifiedBy>Ibrahim Althowaiqeb</cp:lastModifiedBy>
  <cp:revision>135</cp:revision>
  <dcterms:modified xsi:type="dcterms:W3CDTF">2019-01-10T08:57:01Z</dcterms:modified>
</cp:coreProperties>
</file>