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7" r:id="rId1"/>
  </p:sldMasterIdLst>
  <p:notesMasterIdLst>
    <p:notesMasterId r:id="rId19"/>
  </p:notesMasterIdLst>
  <p:sldIdLst>
    <p:sldId id="256" r:id="rId2"/>
    <p:sldId id="257" r:id="rId3"/>
    <p:sldId id="285" r:id="rId4"/>
    <p:sldId id="284" r:id="rId5"/>
    <p:sldId id="287" r:id="rId6"/>
    <p:sldId id="289" r:id="rId7"/>
    <p:sldId id="297" r:id="rId8"/>
    <p:sldId id="301" r:id="rId9"/>
    <p:sldId id="296" r:id="rId10"/>
    <p:sldId id="303" r:id="rId11"/>
    <p:sldId id="299" r:id="rId12"/>
    <p:sldId id="292" r:id="rId13"/>
    <p:sldId id="300" r:id="rId14"/>
    <p:sldId id="295" r:id="rId15"/>
    <p:sldId id="290" r:id="rId16"/>
    <p:sldId id="302" r:id="rId17"/>
    <p:sldId id="260" r:id="rId1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4691"/>
    <a:srgbClr val="DC952C"/>
    <a:srgbClr val="94AB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5F45CDA-D82A-43FE-B4AE-183210A0356C}">
  <a:tblStyle styleId="{45F45CDA-D82A-43FE-B4AE-183210A0356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4284" autoAdjust="0"/>
    <p:restoredTop sz="95332" autoAdjust="0"/>
  </p:normalViewPr>
  <p:slideViewPr>
    <p:cSldViewPr snapToGrid="0">
      <p:cViewPr varScale="1">
        <p:scale>
          <a:sx n="116" d="100"/>
          <a:sy n="116" d="100"/>
        </p:scale>
        <p:origin x="1013" y="7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800146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27366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11794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48498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47547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6107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22400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7544483" y="657775"/>
            <a:ext cx="1299300" cy="432900"/>
          </a:xfrm>
          <a:prstGeom prst="triangle">
            <a:avLst>
              <a:gd name="adj" fmla="val 32425"/>
            </a:avLst>
          </a:prstGeom>
          <a:solidFill>
            <a:srgbClr val="2632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vo"/>
              <a:ea typeface="Arvo"/>
              <a:cs typeface="Arvo"/>
              <a:sym typeface="Arvo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0" y="-7088"/>
            <a:ext cx="8661398" cy="5150588"/>
            <a:chOff x="0" y="-7088"/>
            <a:chExt cx="8661398" cy="5150588"/>
          </a:xfrm>
        </p:grpSpPr>
        <p:sp>
          <p:nvSpPr>
            <p:cNvPr id="12" name="Google Shape;12;p2"/>
            <p:cNvSpPr/>
            <p:nvPr/>
          </p:nvSpPr>
          <p:spPr>
            <a:xfrm>
              <a:off x="0" y="0"/>
              <a:ext cx="3525000" cy="5143500"/>
            </a:xfrm>
            <a:prstGeom prst="rect">
              <a:avLst/>
            </a:prstGeom>
            <a:solidFill>
              <a:srgbClr val="C7D3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10800000" flipH="1">
              <a:off x="3517898" y="-7088"/>
              <a:ext cx="5143500" cy="5143500"/>
            </a:xfrm>
            <a:prstGeom prst="rtTriangle">
              <a:avLst/>
            </a:prstGeom>
            <a:solidFill>
              <a:srgbClr val="C7D3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14" name="Google Shape;14;p2"/>
          <p:cNvGrpSpPr/>
          <p:nvPr/>
        </p:nvGrpSpPr>
        <p:grpSpPr>
          <a:xfrm rot="10800000" flipH="1">
            <a:off x="1" y="1090763"/>
            <a:ext cx="8847502" cy="2961975"/>
            <a:chOff x="-8178042" y="-4493254"/>
            <a:chExt cx="19483598" cy="6522736"/>
          </a:xfrm>
        </p:grpSpPr>
        <p:sp>
          <p:nvSpPr>
            <p:cNvPr id="15" name="Google Shape;15;p2"/>
            <p:cNvSpPr/>
            <p:nvPr/>
          </p:nvSpPr>
          <p:spPr>
            <a:xfrm>
              <a:off x="-8178042" y="-4493118"/>
              <a:ext cx="12968400" cy="6522600"/>
            </a:xfrm>
            <a:prstGeom prst="rect">
              <a:avLst/>
            </a:prstGeom>
            <a:solidFill>
              <a:srgbClr val="3F5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782955" y="-4493254"/>
              <a:ext cx="6522600" cy="6522600"/>
            </a:xfrm>
            <a:prstGeom prst="rtTriangle">
              <a:avLst/>
            </a:prstGeom>
            <a:solidFill>
              <a:srgbClr val="3F5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3677236" y="4278349"/>
            <a:ext cx="5480829" cy="432996"/>
            <a:chOff x="5582265" y="4646738"/>
            <a:chExt cx="5480829" cy="432996"/>
          </a:xfrm>
        </p:grpSpPr>
        <p:sp>
          <p:nvSpPr>
            <p:cNvPr id="18" name="Google Shape;18;p2"/>
            <p:cNvSpPr/>
            <p:nvPr/>
          </p:nvSpPr>
          <p:spPr>
            <a:xfrm rot="10800000">
              <a:off x="5582265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" name="Google Shape;19;p2"/>
            <p:cNvGrpSpPr/>
            <p:nvPr/>
          </p:nvGrpSpPr>
          <p:grpSpPr>
            <a:xfrm flipH="1">
              <a:off x="5585232" y="4646738"/>
              <a:ext cx="5477861" cy="304551"/>
              <a:chOff x="-24158748" y="330075"/>
              <a:chExt cx="30568423" cy="1699506"/>
            </a:xfrm>
          </p:grpSpPr>
          <p:sp>
            <p:nvSpPr>
              <p:cNvPr id="20" name="Google Shape;20;p2"/>
              <p:cNvSpPr/>
              <p:nvPr/>
            </p:nvSpPr>
            <p:spPr>
              <a:xfrm>
                <a:off x="-24158748" y="330081"/>
                <a:ext cx="28908000" cy="1699500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4710175" y="330075"/>
                <a:ext cx="1699500" cy="1699500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2" name="Google Shape;22;p2"/>
          <p:cNvSpPr txBox="1">
            <a:spLocks noGrp="1"/>
          </p:cNvSpPr>
          <p:nvPr>
            <p:ph type="ctrTitle"/>
          </p:nvPr>
        </p:nvSpPr>
        <p:spPr>
          <a:xfrm>
            <a:off x="685800" y="1090750"/>
            <a:ext cx="5367900" cy="296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4"/>
          <p:cNvSpPr/>
          <p:nvPr/>
        </p:nvSpPr>
        <p:spPr>
          <a:xfrm>
            <a:off x="7544483" y="657775"/>
            <a:ext cx="1299300" cy="432900"/>
          </a:xfrm>
          <a:prstGeom prst="triangle">
            <a:avLst>
              <a:gd name="adj" fmla="val 32425"/>
            </a:avLst>
          </a:prstGeom>
          <a:solidFill>
            <a:srgbClr val="2632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vo"/>
              <a:ea typeface="Arvo"/>
              <a:cs typeface="Arvo"/>
              <a:sym typeface="Arvo"/>
            </a:endParaRPr>
          </a:p>
        </p:txBody>
      </p:sp>
      <p:grpSp>
        <p:nvGrpSpPr>
          <p:cNvPr id="44" name="Google Shape;44;p4"/>
          <p:cNvGrpSpPr/>
          <p:nvPr/>
        </p:nvGrpSpPr>
        <p:grpSpPr>
          <a:xfrm>
            <a:off x="0" y="-7088"/>
            <a:ext cx="8661398" cy="5150588"/>
            <a:chOff x="0" y="-7088"/>
            <a:chExt cx="8661398" cy="5150588"/>
          </a:xfrm>
        </p:grpSpPr>
        <p:sp>
          <p:nvSpPr>
            <p:cNvPr id="45" name="Google Shape;45;p4"/>
            <p:cNvSpPr/>
            <p:nvPr/>
          </p:nvSpPr>
          <p:spPr>
            <a:xfrm>
              <a:off x="0" y="0"/>
              <a:ext cx="3525000" cy="5143500"/>
            </a:xfrm>
            <a:prstGeom prst="rect">
              <a:avLst/>
            </a:prstGeom>
            <a:solidFill>
              <a:srgbClr val="C7D3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4"/>
            <p:cNvSpPr/>
            <p:nvPr/>
          </p:nvSpPr>
          <p:spPr>
            <a:xfrm rot="10800000" flipH="1">
              <a:off x="3517898" y="-7088"/>
              <a:ext cx="5143500" cy="5143500"/>
            </a:xfrm>
            <a:prstGeom prst="rtTriangle">
              <a:avLst/>
            </a:prstGeom>
            <a:solidFill>
              <a:srgbClr val="C7D3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47" name="Google Shape;47;p4"/>
          <p:cNvGrpSpPr/>
          <p:nvPr/>
        </p:nvGrpSpPr>
        <p:grpSpPr>
          <a:xfrm rot="10800000" flipH="1">
            <a:off x="1" y="1090763"/>
            <a:ext cx="8847502" cy="2961975"/>
            <a:chOff x="-8178042" y="-4493254"/>
            <a:chExt cx="19483598" cy="6522736"/>
          </a:xfrm>
        </p:grpSpPr>
        <p:sp>
          <p:nvSpPr>
            <p:cNvPr id="48" name="Google Shape;48;p4"/>
            <p:cNvSpPr/>
            <p:nvPr/>
          </p:nvSpPr>
          <p:spPr>
            <a:xfrm>
              <a:off x="-8178042" y="-4493118"/>
              <a:ext cx="12968400" cy="6522600"/>
            </a:xfrm>
            <a:prstGeom prst="rect">
              <a:avLst/>
            </a:prstGeom>
            <a:solidFill>
              <a:srgbClr val="3F5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49" name="Google Shape;49;p4"/>
            <p:cNvSpPr/>
            <p:nvPr/>
          </p:nvSpPr>
          <p:spPr>
            <a:xfrm>
              <a:off x="4782955" y="-4493254"/>
              <a:ext cx="6522600" cy="6522600"/>
            </a:xfrm>
            <a:prstGeom prst="rtTriangle">
              <a:avLst/>
            </a:prstGeom>
            <a:solidFill>
              <a:srgbClr val="3F5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sp>
        <p:nvSpPr>
          <p:cNvPr id="50" name="Google Shape;50;p4"/>
          <p:cNvSpPr txBox="1">
            <a:spLocks noGrp="1"/>
          </p:cNvSpPr>
          <p:nvPr>
            <p:ph type="body" idx="1"/>
          </p:nvPr>
        </p:nvSpPr>
        <p:spPr>
          <a:xfrm>
            <a:off x="829775" y="1202000"/>
            <a:ext cx="5090700" cy="2745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419100" rtl="0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000"/>
              <a:buChar char="▰"/>
              <a:defRPr sz="3000" i="1">
                <a:solidFill>
                  <a:srgbClr val="FFFFFF"/>
                </a:solidFill>
              </a:defRPr>
            </a:lvl1pPr>
            <a:lvl2pPr marL="914400" lvl="1" indent="-419100" rtl="0"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sz="3000" i="1">
                <a:solidFill>
                  <a:srgbClr val="FFFFFF"/>
                </a:solidFill>
              </a:defRPr>
            </a:lvl2pPr>
            <a:lvl3pPr marL="1371600" lvl="2" indent="-419100" rtl="0"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sz="3000" i="1">
                <a:solidFill>
                  <a:srgbClr val="FFFFFF"/>
                </a:solidFill>
              </a:defRPr>
            </a:lvl3pPr>
            <a:lvl4pPr marL="1828800" lvl="3" indent="-419100" rtl="0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sz="3000" i="1">
                <a:solidFill>
                  <a:srgbClr val="FFFFFF"/>
                </a:solidFill>
              </a:defRPr>
            </a:lvl4pPr>
            <a:lvl5pPr marL="2286000" lvl="4" indent="-419100" rtl="0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sz="3000" i="1">
                <a:solidFill>
                  <a:srgbClr val="FFFFFF"/>
                </a:solidFill>
              </a:defRPr>
            </a:lvl5pPr>
            <a:lvl6pPr marL="2743200" lvl="5" indent="-419100" rtl="0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sz="3000" i="1">
                <a:solidFill>
                  <a:srgbClr val="FFFFFF"/>
                </a:solidFill>
              </a:defRPr>
            </a:lvl6pPr>
            <a:lvl7pPr marL="3200400" lvl="6" indent="-419100" rtl="0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sz="3000" i="1">
                <a:solidFill>
                  <a:srgbClr val="FFFFFF"/>
                </a:solidFill>
              </a:defRPr>
            </a:lvl7pPr>
            <a:lvl8pPr marL="3657600" lvl="7" indent="-419100" rtl="0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sz="3000" i="1">
                <a:solidFill>
                  <a:srgbClr val="FFFFFF"/>
                </a:solidFill>
              </a:defRPr>
            </a:lvl8pPr>
            <a:lvl9pPr marL="4114800" lvl="8" indent="-419100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sz="3000" i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4"/>
          <p:cNvSpPr txBox="1"/>
          <p:nvPr/>
        </p:nvSpPr>
        <p:spPr>
          <a:xfrm>
            <a:off x="286600" y="1014575"/>
            <a:ext cx="6765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>
                <a:solidFill>
                  <a:srgbClr val="FF9800"/>
                </a:solidFill>
              </a:rPr>
              <a:t>“</a:t>
            </a:r>
            <a:endParaRPr sz="7200" b="1">
              <a:solidFill>
                <a:srgbClr val="FF9800"/>
              </a:solidFill>
            </a:endParaRPr>
          </a:p>
        </p:txBody>
      </p:sp>
      <p:grpSp>
        <p:nvGrpSpPr>
          <p:cNvPr id="52" name="Google Shape;52;p4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53" name="Google Shape;53;p4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4" name="Google Shape;54;p4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55" name="Google Shape;55;p4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4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7" name="Google Shape;57;p4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58" name="Google Shape;58;p4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4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0" name="Google Shape;60;p4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oogle Shape;82;p6"/>
          <p:cNvGrpSpPr/>
          <p:nvPr/>
        </p:nvGrpSpPr>
        <p:grpSpPr>
          <a:xfrm>
            <a:off x="-4" y="40"/>
            <a:ext cx="7072430" cy="1327315"/>
            <a:chOff x="-4" y="40"/>
            <a:chExt cx="7072430" cy="1327315"/>
          </a:xfrm>
        </p:grpSpPr>
        <p:sp>
          <p:nvSpPr>
            <p:cNvPr id="83" name="Google Shape;83;p6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rgbClr val="2632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84" name="Google Shape;84;p6"/>
            <p:cNvGrpSpPr/>
            <p:nvPr/>
          </p:nvGrpSpPr>
          <p:grpSpPr>
            <a:xfrm rot="10800000" flipH="1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85" name="Google Shape;85;p6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86" name="Google Shape;86;p6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87" name="Google Shape;87;p6"/>
            <p:cNvGrpSpPr/>
            <p:nvPr/>
          </p:nvGrpSpPr>
          <p:grpSpPr>
            <a:xfrm rot="10800000" flipH="1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88" name="Google Shape;88;p6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89" name="Google Shape;89;p6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grpSp>
        <p:nvGrpSpPr>
          <p:cNvPr id="90" name="Google Shape;90;p6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91" name="Google Shape;91;p6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2" name="Google Shape;92;p6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93" name="Google Shape;93;p6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6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5" name="Google Shape;95;p6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96" name="Google Shape;96;p6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6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8" name="Google Shape;98;p6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6"/>
          <p:cNvSpPr txBox="1">
            <a:spLocks noGrp="1"/>
          </p:cNvSpPr>
          <p:nvPr>
            <p:ph type="body" idx="1"/>
          </p:nvPr>
        </p:nvSpPr>
        <p:spPr>
          <a:xfrm>
            <a:off x="814275" y="1537988"/>
            <a:ext cx="3378300" cy="27243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▰"/>
              <a:defRPr sz="2000"/>
            </a:lvl1pPr>
            <a:lvl2pPr marL="914400" lvl="1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2pPr>
            <a:lvl3pPr marL="1371600" lvl="2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3pPr>
            <a:lvl4pPr marL="1828800" lvl="3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4pPr>
            <a:lvl5pPr marL="2286000" lvl="4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5pPr>
            <a:lvl6pPr marL="2743200" lvl="5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6pPr>
            <a:lvl7pPr marL="3200400" lvl="6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7pPr>
            <a:lvl8pPr marL="3657600" lvl="7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8pPr>
            <a:lvl9pPr marL="4114800" lvl="8" indent="-355600">
              <a:spcBef>
                <a:spcPts val="1000"/>
              </a:spcBef>
              <a:spcAft>
                <a:spcPts val="1000"/>
              </a:spcAft>
              <a:buSzPts val="2000"/>
              <a:buChar char="▻"/>
              <a:defRPr sz="2000"/>
            </a:lvl9pPr>
          </a:lstStyle>
          <a:p>
            <a:endParaRPr/>
          </a:p>
        </p:txBody>
      </p:sp>
      <p:sp>
        <p:nvSpPr>
          <p:cNvPr id="100" name="Google Shape;100;p6"/>
          <p:cNvSpPr txBox="1">
            <a:spLocks noGrp="1"/>
          </p:cNvSpPr>
          <p:nvPr>
            <p:ph type="body" idx="2"/>
          </p:nvPr>
        </p:nvSpPr>
        <p:spPr>
          <a:xfrm>
            <a:off x="4396123" y="1537988"/>
            <a:ext cx="3378300" cy="27243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▰"/>
              <a:defRPr sz="2000"/>
            </a:lvl1pPr>
            <a:lvl2pPr marL="914400" lvl="1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2pPr>
            <a:lvl3pPr marL="1371600" lvl="2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3pPr>
            <a:lvl4pPr marL="1828800" lvl="3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4pPr>
            <a:lvl5pPr marL="2286000" lvl="4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5pPr>
            <a:lvl6pPr marL="2743200" lvl="5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6pPr>
            <a:lvl7pPr marL="3200400" lvl="6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7pPr>
            <a:lvl8pPr marL="3657600" lvl="7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8pPr>
            <a:lvl9pPr marL="4114800" lvl="8" indent="-355600">
              <a:spcBef>
                <a:spcPts val="1000"/>
              </a:spcBef>
              <a:spcAft>
                <a:spcPts val="1000"/>
              </a:spcAft>
              <a:buSzPts val="2000"/>
              <a:buChar char="▻"/>
              <a:defRPr sz="2000"/>
            </a:lvl9pPr>
          </a:lstStyle>
          <a:p>
            <a:endParaRPr/>
          </a:p>
        </p:txBody>
      </p:sp>
      <p:sp>
        <p:nvSpPr>
          <p:cNvPr id="101" name="Google Shape;101;p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14275" y="1327350"/>
            <a:ext cx="6132600" cy="31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▰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lvl="1" indent="-3810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lvl="2" indent="-3810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lvl="3" indent="-3810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lvl="4" indent="-3810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lvl="5" indent="-3810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lvl="6" indent="-3810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lvl="7" indent="-3810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lvl="8" indent="-381000">
              <a:spcBef>
                <a:spcPts val="1000"/>
              </a:spcBef>
              <a:spcAft>
                <a:spcPts val="100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2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r">
              <a:buNone/>
              <a:defRPr sz="12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r">
              <a:buNone/>
              <a:defRPr sz="12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r">
              <a:buNone/>
              <a:defRPr sz="12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r">
              <a:buNone/>
              <a:defRPr sz="12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r">
              <a:buNone/>
              <a:defRPr sz="12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r">
              <a:buNone/>
              <a:defRPr sz="12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r">
              <a:buNone/>
              <a:defRPr sz="12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r">
              <a:buNone/>
              <a:defRPr sz="12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2" r:id="rId3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00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27.png"/><Relationship Id="rId4" Type="http://schemas.openxmlformats.org/officeDocument/2006/relationships/image" Target="../media/image1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1"/>
          <p:cNvSpPr txBox="1">
            <a:spLocks noGrp="1"/>
          </p:cNvSpPr>
          <p:nvPr>
            <p:ph type="ctrTitle"/>
          </p:nvPr>
        </p:nvSpPr>
        <p:spPr>
          <a:xfrm>
            <a:off x="124990" y="705765"/>
            <a:ext cx="8132214" cy="200110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Design &amp; Manufacture a Dual-Bladed Surgical Saw</a:t>
            </a:r>
            <a:endParaRPr sz="4000" dirty="0"/>
          </a:p>
        </p:txBody>
      </p:sp>
      <p:pic>
        <p:nvPicPr>
          <p:cNvPr id="1026" name="Picture 2" descr="ØµÙØ±Ø© Ø°Ø§Øª ØµÙØ©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7418" y="141238"/>
            <a:ext cx="609600" cy="5926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166089"/>
              </p:ext>
            </p:extLst>
          </p:nvPr>
        </p:nvGraphicFramePr>
        <p:xfrm>
          <a:off x="100317" y="2446966"/>
          <a:ext cx="2795826" cy="1447800"/>
        </p:xfrm>
        <a:graphic>
          <a:graphicData uri="http://schemas.openxmlformats.org/drawingml/2006/table">
            <a:tbl>
              <a:tblPr firstRow="1" bandRow="1">
                <a:tableStyleId>{45F45CDA-D82A-43FE-B4AE-183210A0356C}</a:tableStyleId>
              </a:tblPr>
              <a:tblGrid>
                <a:gridCol w="1608654">
                  <a:extLst>
                    <a:ext uri="{9D8B030D-6E8A-4147-A177-3AD203B41FA5}">
                      <a16:colId xmlns:a16="http://schemas.microsoft.com/office/drawing/2014/main" val="877767403"/>
                    </a:ext>
                  </a:extLst>
                </a:gridCol>
                <a:gridCol w="1187172">
                  <a:extLst>
                    <a:ext uri="{9D8B030D-6E8A-4147-A177-3AD203B41FA5}">
                      <a16:colId xmlns:a16="http://schemas.microsoft.com/office/drawing/2014/main" val="3980110085"/>
                    </a:ext>
                  </a:extLst>
                </a:gridCol>
              </a:tblGrid>
              <a:tr h="281492"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chemeClr val="bg1"/>
                          </a:solidFill>
                          <a:latin typeface="Roboto Condensed"/>
                        </a:rPr>
                        <a:t>Ibrahim</a:t>
                      </a:r>
                      <a:r>
                        <a:rPr lang="en-US" sz="1300" baseline="0" dirty="0">
                          <a:solidFill>
                            <a:schemeClr val="bg1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1300" baseline="0" dirty="0" err="1">
                          <a:solidFill>
                            <a:schemeClr val="bg1"/>
                          </a:solidFill>
                          <a:latin typeface="Roboto Condensed"/>
                        </a:rPr>
                        <a:t>Althowiqeb</a:t>
                      </a:r>
                      <a:endParaRPr lang="en-US" sz="1300" dirty="0">
                        <a:solidFill>
                          <a:schemeClr val="bg1"/>
                        </a:solidFill>
                        <a:latin typeface="Roboto Condensed"/>
                      </a:endParaRP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chemeClr val="bg1"/>
                          </a:solidFill>
                          <a:latin typeface="Roboto Condensed"/>
                        </a:rPr>
                        <a:t>201301876</a:t>
                      </a: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45201570"/>
                  </a:ext>
                </a:extLst>
              </a:tr>
              <a:tr h="281492"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chemeClr val="bg1"/>
                          </a:solidFill>
                          <a:latin typeface="Roboto Condensed"/>
                        </a:rPr>
                        <a:t>Omar </a:t>
                      </a:r>
                      <a:r>
                        <a:rPr lang="en-US" sz="1300" dirty="0" err="1">
                          <a:solidFill>
                            <a:schemeClr val="bg1"/>
                          </a:solidFill>
                          <a:latin typeface="Roboto Condensed"/>
                        </a:rPr>
                        <a:t>Alzahrani</a:t>
                      </a:r>
                      <a:endParaRPr lang="en-US" sz="1300" dirty="0">
                        <a:solidFill>
                          <a:schemeClr val="bg1"/>
                        </a:solidFill>
                        <a:latin typeface="Roboto Condensed"/>
                      </a:endParaRP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chemeClr val="bg1"/>
                          </a:solidFill>
                          <a:latin typeface="Roboto Condensed"/>
                        </a:rPr>
                        <a:t>201203335</a:t>
                      </a: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98723559"/>
                  </a:ext>
                </a:extLst>
              </a:tr>
              <a:tr h="281492"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chemeClr val="bg1"/>
                          </a:solidFill>
                          <a:latin typeface="Roboto Condensed"/>
                        </a:rPr>
                        <a:t>Ahmad</a:t>
                      </a:r>
                      <a:r>
                        <a:rPr lang="en-US" sz="1300" baseline="0" dirty="0">
                          <a:solidFill>
                            <a:schemeClr val="bg1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1300" baseline="0" dirty="0" err="1">
                          <a:solidFill>
                            <a:schemeClr val="bg1"/>
                          </a:solidFill>
                          <a:latin typeface="Roboto Condensed"/>
                        </a:rPr>
                        <a:t>Aldakhiel</a:t>
                      </a:r>
                      <a:endParaRPr lang="en-US" sz="1300" dirty="0">
                        <a:solidFill>
                          <a:schemeClr val="bg1"/>
                        </a:solidFill>
                        <a:latin typeface="Roboto Condensed"/>
                      </a:endParaRP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chemeClr val="bg1"/>
                          </a:solidFill>
                          <a:latin typeface="Roboto Condensed"/>
                        </a:rPr>
                        <a:t>201300056</a:t>
                      </a: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63946509"/>
                  </a:ext>
                </a:extLst>
              </a:tr>
              <a:tr h="281492">
                <a:tc>
                  <a:txBody>
                    <a:bodyPr/>
                    <a:lstStyle/>
                    <a:p>
                      <a:r>
                        <a:rPr lang="en-US" sz="1300" dirty="0" err="1">
                          <a:solidFill>
                            <a:schemeClr val="bg1"/>
                          </a:solidFill>
                          <a:latin typeface="Roboto Condensed"/>
                        </a:rPr>
                        <a:t>Yazeed</a:t>
                      </a:r>
                      <a:r>
                        <a:rPr lang="en-US" sz="1300" dirty="0">
                          <a:solidFill>
                            <a:schemeClr val="bg1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1300" dirty="0" err="1">
                          <a:solidFill>
                            <a:schemeClr val="bg1"/>
                          </a:solidFill>
                          <a:latin typeface="Roboto Condensed"/>
                        </a:rPr>
                        <a:t>Almansour</a:t>
                      </a:r>
                      <a:endParaRPr lang="en-US" sz="1300" dirty="0">
                        <a:solidFill>
                          <a:schemeClr val="bg1"/>
                        </a:solidFill>
                        <a:latin typeface="Roboto Condensed"/>
                      </a:endParaRP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chemeClr val="bg1"/>
                          </a:solidFill>
                          <a:latin typeface="Roboto Condensed"/>
                        </a:rPr>
                        <a:t>201300630</a:t>
                      </a: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86389805"/>
                  </a:ext>
                </a:extLst>
              </a:tr>
              <a:tr h="281492"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chemeClr val="bg1"/>
                          </a:solidFill>
                          <a:latin typeface="Roboto Condensed"/>
                        </a:rPr>
                        <a:t>Abdullah</a:t>
                      </a:r>
                      <a:r>
                        <a:rPr lang="en-US" sz="1300" baseline="0" dirty="0">
                          <a:solidFill>
                            <a:schemeClr val="bg1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1300" baseline="0" dirty="0" err="1">
                          <a:solidFill>
                            <a:schemeClr val="bg1"/>
                          </a:solidFill>
                          <a:latin typeface="Roboto Condensed"/>
                        </a:rPr>
                        <a:t>Alotaibi</a:t>
                      </a:r>
                      <a:endParaRPr lang="en-US" sz="1300" dirty="0">
                        <a:solidFill>
                          <a:schemeClr val="bg1"/>
                        </a:solidFill>
                        <a:latin typeface="Roboto Condensed"/>
                      </a:endParaRP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chemeClr val="bg1"/>
                          </a:solidFill>
                          <a:latin typeface="Roboto Condensed"/>
                        </a:rPr>
                        <a:t>201302697</a:t>
                      </a: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10684590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933894" y="4275971"/>
            <a:ext cx="501933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solidFill>
                  <a:schemeClr val="bg1"/>
                </a:solidFill>
                <a:latin typeface="Roboto Condensed"/>
              </a:rPr>
              <a:t>Project Advisor: Dr. Jamal </a:t>
            </a:r>
            <a:r>
              <a:rPr lang="en-US" sz="1300" b="1" dirty="0" err="1">
                <a:solidFill>
                  <a:schemeClr val="bg1"/>
                </a:solidFill>
                <a:latin typeface="Roboto Condensed"/>
              </a:rPr>
              <a:t>Nayfeh</a:t>
            </a:r>
            <a:r>
              <a:rPr lang="en-US" sz="1300" b="1" dirty="0">
                <a:solidFill>
                  <a:schemeClr val="bg1"/>
                </a:solidFill>
                <a:latin typeface="Roboto Condensed"/>
              </a:rPr>
              <a:t>, Co-advisor: Dr. </a:t>
            </a:r>
            <a:r>
              <a:rPr lang="en-US" sz="1300" b="1" dirty="0" err="1">
                <a:solidFill>
                  <a:schemeClr val="bg1"/>
                </a:solidFill>
                <a:latin typeface="Roboto Condensed"/>
              </a:rPr>
              <a:t>Panos</a:t>
            </a:r>
            <a:r>
              <a:rPr lang="en-US" sz="1300" b="1" dirty="0">
                <a:solidFill>
                  <a:schemeClr val="bg1"/>
                </a:solidFill>
                <a:latin typeface="Roboto Condensed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0317" y="2107826"/>
            <a:ext cx="148672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solidFill>
                  <a:schemeClr val="bg1"/>
                </a:solidFill>
                <a:latin typeface="Roboto Condensed"/>
              </a:rPr>
              <a:t>Team# 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5651" y="336465"/>
            <a:ext cx="75651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200" dirty="0">
              <a:solidFill>
                <a:schemeClr val="accent5">
                  <a:lumMod val="50000"/>
                </a:schemeClr>
              </a:solidFill>
              <a:latin typeface="Roboto Condensed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42354" y="136954"/>
            <a:ext cx="569690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134691"/>
                </a:solidFill>
                <a:latin typeface="Roboto Condensed"/>
              </a:rPr>
              <a:t>ASSE 4311: Learning Outcomes Assessment III</a:t>
            </a:r>
          </a:p>
          <a:p>
            <a:pPr algn="ctr"/>
            <a:endParaRPr lang="en-US" b="1" dirty="0">
              <a:solidFill>
                <a:srgbClr val="134691"/>
              </a:solidFill>
              <a:latin typeface="Roboto Condensed"/>
            </a:endParaRPr>
          </a:p>
          <a:p>
            <a:pPr algn="ctr"/>
            <a:r>
              <a:rPr lang="en-US" b="1" dirty="0">
                <a:solidFill>
                  <a:srgbClr val="134691"/>
                </a:solidFill>
                <a:latin typeface="Roboto Condensed"/>
              </a:rPr>
              <a:t>Senior Design Project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94511" y="3507455"/>
            <a:ext cx="33615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chemeClr val="bg1"/>
                </a:solidFill>
                <a:latin typeface="Roboto Condensed"/>
              </a:rPr>
              <a:t>Derived from the United status patent did by Dr. Christopher Murphy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7711" y="2400214"/>
            <a:ext cx="1975170" cy="1120066"/>
          </a:xfrm>
          <a:prstGeom prst="rect">
            <a:avLst/>
          </a:prstGeom>
        </p:spPr>
      </p:pic>
      <p:pic>
        <p:nvPicPr>
          <p:cNvPr id="13" name="Picture 12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3341" y="2399992"/>
            <a:ext cx="1307941" cy="18016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Conceptual Design “CAD Model”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10</a:t>
            </a:fld>
            <a:endParaRPr lang="uk-UA"/>
          </a:p>
        </p:txBody>
      </p:sp>
      <p:sp>
        <p:nvSpPr>
          <p:cNvPr id="8" name="TextBox 7"/>
          <p:cNvSpPr txBox="1"/>
          <p:nvPr/>
        </p:nvSpPr>
        <p:spPr>
          <a:xfrm>
            <a:off x="70008" y="48848"/>
            <a:ext cx="47272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134691"/>
                </a:solidFill>
                <a:latin typeface="Roboto Condensed"/>
              </a:rPr>
              <a:t>ASSE 4311: Learning Outcomes Assessment III - SDP</a:t>
            </a:r>
          </a:p>
        </p:txBody>
      </p:sp>
      <p:pic>
        <p:nvPicPr>
          <p:cNvPr id="11" name="Picture 2" descr="ØµÙØ±Ø© Ø°Ø§Øª ØµÙØ©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7417" y="117970"/>
            <a:ext cx="609600" cy="5926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Google Shape;618;p37"/>
          <p:cNvSpPr/>
          <p:nvPr/>
        </p:nvSpPr>
        <p:spPr>
          <a:xfrm>
            <a:off x="510764" y="623919"/>
            <a:ext cx="303511" cy="303511"/>
          </a:xfrm>
          <a:custGeom>
            <a:avLst/>
            <a:gdLst/>
            <a:ahLst/>
            <a:cxnLst/>
            <a:rect l="l" t="t" r="r" b="b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rgbClr val="FF98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246" y="1456846"/>
            <a:ext cx="3773362" cy="283228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8027" y="1456846"/>
            <a:ext cx="3953673" cy="2832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4755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Conceptual Design “Equation and Parameters”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/>
              <p:cNvSpPr>
                <a:spLocks noGrp="1"/>
              </p:cNvSpPr>
              <p:nvPr>
                <p:ph type="body" idx="1"/>
              </p:nvPr>
            </p:nvSpPr>
            <p:spPr>
              <a:xfrm>
                <a:off x="0" y="1547446"/>
                <a:ext cx="6248400" cy="3563816"/>
              </a:xfrm>
            </p:spPr>
            <p:txBody>
              <a:bodyPr/>
              <a:lstStyle/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1800" b="0" i="0" smtClean="0">
                        <a:latin typeface="Cambria Math" panose="02040503050406030204" pitchFamily="18" charset="0"/>
                      </a:rPr>
                      <m:t>P</m:t>
                    </m:r>
                    <m:r>
                      <a:rPr lang="en-GB" sz="1800" b="0" i="0" smtClean="0">
                        <a:latin typeface="Cambria Math" panose="02040503050406030204" pitchFamily="18" charset="0"/>
                      </a:rPr>
                      <m:t>=(</m:t>
                    </m:r>
                    <m:r>
                      <m:rPr>
                        <m:sty m:val="p"/>
                      </m:rPr>
                      <a:rPr lang="en-GB" sz="1800" b="0" i="0" smtClean="0">
                        <a:latin typeface="Cambria Math" panose="02040503050406030204" pitchFamily="18" charset="0"/>
                      </a:rPr>
                      <m:t>F</m:t>
                    </m:r>
                    <m:r>
                      <a:rPr lang="en-GB" sz="1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m:rPr>
                        <m:sty m:val="p"/>
                      </m:rPr>
                      <a:rPr lang="en-GB" sz="1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r</m:t>
                    </m:r>
                  </m:oMath>
                </a14:m>
                <a:r>
                  <a:rPr lang="en-US" sz="1800" dirty="0">
                    <a:latin typeface="Roboto Condensed"/>
                  </a:rPr>
                  <a:t>) </a:t>
                </a:r>
                <a14:m>
                  <m:oMath xmlns:m="http://schemas.openxmlformats.org/officeDocument/2006/math">
                    <m:r>
                      <a:rPr lang="en-US" sz="1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GB" sz="1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GB" sz="1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</m:oMath>
                </a14:m>
                <a:endParaRPr lang="en-US" sz="1800" dirty="0">
                  <a:latin typeface="Roboto Condensed"/>
                </a:endParaRPr>
              </a:p>
              <a:p>
                <a:pPr marL="558800" lvl="1" indent="0">
                  <a:buNone/>
                </a:pPr>
                <a:r>
                  <a:rPr lang="en-GB" sz="1800" dirty="0">
                    <a:latin typeface="Roboto Condensed"/>
                  </a:rPr>
                  <a:t> </a:t>
                </a:r>
                <a14:m>
                  <m:oMath xmlns:m="http://schemas.openxmlformats.org/officeDocument/2006/math">
                    <m:r>
                      <a:rPr lang="en-GB" sz="1800" b="0" i="0" smtClean="0">
                        <a:latin typeface="Cambria Math" panose="02040503050406030204" pitchFamily="18" charset="0"/>
                      </a:rPr>
                      <m:t>         </m:t>
                    </m:r>
                    <m:r>
                      <m:rPr>
                        <m:sty m:val="p"/>
                      </m:rPr>
                      <a:rPr lang="en-GB" sz="1800" b="0" i="0" smtClean="0">
                        <a:latin typeface="Cambria Math" panose="02040503050406030204" pitchFamily="18" charset="0"/>
                      </a:rPr>
                      <m:t>F</m:t>
                    </m:r>
                    <m:r>
                      <a:rPr lang="en-GB" sz="1800" b="0" i="0" smtClean="0">
                        <a:latin typeface="Cambria Math" panose="02040503050406030204" pitchFamily="18" charset="0"/>
                      </a:rPr>
                      <m:t>=49.6</m:t>
                    </m:r>
                    <m:r>
                      <m:rPr>
                        <m:sty m:val="p"/>
                      </m:rPr>
                      <a:rPr lang="en-GB" sz="1800" b="0" i="0" smtClean="0">
                        <a:latin typeface="Cambria Math" panose="02040503050406030204" pitchFamily="18" charset="0"/>
                      </a:rPr>
                      <m:t>N</m:t>
                    </m:r>
                  </m:oMath>
                </a14:m>
                <a:endParaRPr lang="en-US" sz="1800" dirty="0">
                  <a:latin typeface="Roboto Condensed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b="0" i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T</m:t>
                    </m:r>
                    <m:r>
                      <a:rPr lang="en-US" sz="1800" b="0" i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8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1800" b="0" i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P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1800" b="0" i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den>
                    </m:f>
                  </m:oMath>
                </a14:m>
                <a:r>
                  <a:rPr lang="en-US" sz="1800" dirty="0">
                    <a:solidFill>
                      <a:schemeClr val="accent1">
                        <a:lumMod val="50000"/>
                      </a:schemeClr>
                    </a:solidFill>
                    <a:latin typeface="Roboto Condensed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b="0" i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=0.124</m:t>
                    </m:r>
                    <m:r>
                      <m:rPr>
                        <m:nor/>
                      </m:rPr>
                      <a:rPr lang="en-US" sz="18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Roboto Condensed"/>
                      </a:rPr>
                      <m:t> </m:t>
                    </m:r>
                    <m:r>
                      <m:rPr>
                        <m:nor/>
                      </m:rPr>
                      <a:rPr lang="en-US" sz="18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Roboto Condensed"/>
                      </a:rPr>
                      <m:t>Nm</m:t>
                    </m:r>
                    <m:r>
                      <m:rPr>
                        <m:nor/>
                      </m:rPr>
                      <a:rPr lang="en-US" sz="1800">
                        <a:solidFill>
                          <a:schemeClr val="accent1">
                            <a:lumMod val="50000"/>
                          </a:schemeClr>
                        </a:solidFill>
                        <a:latin typeface="Roboto Condensed"/>
                      </a:rPr>
                      <m:t> </m:t>
                    </m:r>
                  </m:oMath>
                </a14:m>
                <a:endParaRPr lang="en-US" sz="1800" dirty="0">
                  <a:latin typeface="Roboto Condensed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b="0" i="0">
                        <a:latin typeface="Cambria Math" panose="02040503050406030204" pitchFamily="18" charset="0"/>
                      </a:rPr>
                      <m:t>I</m:t>
                    </m:r>
                    <m:r>
                      <a:rPr lang="en-US" sz="1800" b="0" i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1800" b="0" i="0">
                            <a:latin typeface="Cambria Math" panose="02040503050406030204" pitchFamily="18" charset="0"/>
                          </a:rPr>
                          <m:t>b</m:t>
                        </m:r>
                        <m:r>
                          <a:rPr lang="en-US" sz="1800" b="0" i="0">
                            <a:latin typeface="Cambria Math" panose="02040503050406030204" pitchFamily="18" charset="0"/>
                          </a:rPr>
                          <m:t>×</m:t>
                        </m:r>
                        <m:sSup>
                          <m:sSup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1800" b="0" i="0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p>
                            <m:r>
                              <a:rPr lang="en-US" sz="1800" b="0" i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num>
                      <m:den>
                        <m:r>
                          <a:rPr lang="en-US" sz="1800" b="0" i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1800" dirty="0">
                    <a:latin typeface="Roboto Condensed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b="0" i="0">
                        <a:latin typeface="Cambria Math" panose="02040503050406030204" pitchFamily="18" charset="0"/>
                      </a:rPr>
                      <m:t>=0.208 </m:t>
                    </m:r>
                    <m:sSup>
                      <m:sSup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800" b="0" i="0">
                            <a:latin typeface="Cambria Math" panose="02040503050406030204" pitchFamily="18" charset="0"/>
                          </a:rPr>
                          <m:t>mm</m:t>
                        </m:r>
                      </m:e>
                      <m:sup>
                        <m:r>
                          <a:rPr lang="en-US" sz="1800" b="0" i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endParaRPr lang="en-US" sz="1800" dirty="0">
                  <a:latin typeface="Roboto Condensed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b="0" i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1800" b="0" i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1800" b="0" i="0">
                                <a:latin typeface="Cambria Math" panose="02040503050406030204" pitchFamily="18" charset="0"/>
                              </a:rPr>
                              <m:t>F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1800" b="0" i="0">
                                <a:latin typeface="Cambria Math" panose="02040503050406030204" pitchFamily="18" charset="0"/>
                              </a:rPr>
                              <m:t>C</m:t>
                            </m:r>
                          </m:sub>
                        </m:sSub>
                        <m:r>
                          <a:rPr lang="en-US" sz="1800" b="0" i="0">
                            <a:latin typeface="Cambria Math" panose="02040503050406030204" pitchFamily="18" charset="0"/>
                          </a:rPr>
                          <m:t>× </m:t>
                        </m:r>
                        <m:sSup>
                          <m:sSup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1800" b="0" i="0">
                                <a:latin typeface="Cambria Math" panose="02040503050406030204" pitchFamily="18" charset="0"/>
                              </a:rPr>
                              <m:t>L</m:t>
                            </m:r>
                          </m:e>
                          <m:sup>
                            <m:r>
                              <a:rPr lang="en-US" sz="1800" b="0" i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num>
                      <m:den>
                        <m:r>
                          <a:rPr lang="en-US" sz="1800" b="0" i="0">
                            <a:latin typeface="Cambria Math" panose="02040503050406030204" pitchFamily="18" charset="0"/>
                          </a:rPr>
                          <m:t>3×</m:t>
                        </m:r>
                        <m:r>
                          <m:rPr>
                            <m:sty m:val="p"/>
                          </m:rPr>
                          <a:rPr lang="en-US" sz="1800" b="0" i="0">
                            <a:latin typeface="Cambria Math" panose="02040503050406030204" pitchFamily="18" charset="0"/>
                          </a:rPr>
                          <m:t>I</m:t>
                        </m:r>
                        <m:r>
                          <a:rPr lang="en-US" sz="1800" b="0" i="0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m:rPr>
                            <m:sty m:val="p"/>
                          </m:rPr>
                          <a:rPr lang="en-US" sz="1800" b="0" i="0">
                            <a:latin typeface="Cambria Math" panose="02040503050406030204" pitchFamily="18" charset="0"/>
                          </a:rPr>
                          <m:t>E</m:t>
                        </m:r>
                      </m:den>
                    </m:f>
                  </m:oMath>
                </a14:m>
                <a:r>
                  <a:rPr lang="en-US" sz="1800" dirty="0">
                    <a:latin typeface="Roboto Condensed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b="0" i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1800" dirty="0">
                    <a:latin typeface="Roboto Condensed"/>
                  </a:rPr>
                  <a:t> </a:t>
                </a:r>
                <a14:m>
                  <m:oMath xmlns:m="http://schemas.openxmlformats.org/officeDocument/2006/math">
                    <m:r>
                      <a:rPr lang="en-GB" sz="1800" b="0" i="0" dirty="0">
                        <a:latin typeface="Cambria Math" panose="02040503050406030204" pitchFamily="18" charset="0"/>
                      </a:rPr>
                      <m:t>0.01</m:t>
                    </m:r>
                    <m:r>
                      <m:rPr>
                        <m:sty m:val="p"/>
                      </m:rPr>
                      <a:rPr lang="en-GB" sz="1800" b="0" i="0" dirty="0">
                        <a:latin typeface="Cambria Math" panose="02040503050406030204" pitchFamily="18" charset="0"/>
                      </a:rPr>
                      <m:t>mm</m:t>
                    </m:r>
                  </m:oMath>
                </a14:m>
                <a:r>
                  <a:rPr lang="en-US" sz="1800" dirty="0">
                    <a:latin typeface="Roboto Condensed"/>
                  </a:rPr>
                  <a:t> 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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800" b="0" i="0">
                            <a:latin typeface="Cambria Math" panose="02040503050406030204" pitchFamily="18" charset="0"/>
                          </a:rPr>
                          <m:t>m</m:t>
                        </m:r>
                      </m:sub>
                    </m:sSub>
                    <m:r>
                      <a:rPr lang="en-US" sz="1800" b="0" i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1800" b="0" i="0">
                                <a:latin typeface="Cambria Math" panose="02040503050406030204" pitchFamily="18" charset="0"/>
                              </a:rPr>
                              <m:t>P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1800" b="0" i="0">
                                <a:latin typeface="Cambria Math" panose="02040503050406030204" pitchFamily="18" charset="0"/>
                              </a:rPr>
                              <m:t>out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1800" b="0" i="0">
                                <a:latin typeface="Cambria Math" panose="02040503050406030204" pitchFamily="18" charset="0"/>
                              </a:rPr>
                              <m:t>P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1800" b="0" i="0">
                                <a:latin typeface="Cambria Math" panose="02040503050406030204" pitchFamily="18" charset="0"/>
                              </a:rPr>
                              <m:t>in</m:t>
                            </m:r>
                          </m:sub>
                        </m:sSub>
                      </m:den>
                    </m:f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 b="0" i="0">
                        <a:latin typeface="Cambria Math" panose="02040503050406030204" pitchFamily="18" charset="0"/>
                      </a:rPr>
                      <m:t>52%</m:t>
                    </m:r>
                  </m:oMath>
                </a14:m>
                <a:endParaRPr lang="en-US" sz="1800" dirty="0">
                  <a:latin typeface="Roboto Condensed"/>
                </a:endParaRPr>
              </a:p>
              <a:p>
                <a:pPr lvl="1"/>
                <a:endParaRPr lang="en-US" sz="1800" dirty="0">
                  <a:latin typeface="Roboto Condensed"/>
                </a:endParaRPr>
              </a:p>
              <a:p>
                <a:pPr lvl="1"/>
                <a:endParaRPr lang="en-US" sz="1800" dirty="0">
                  <a:latin typeface="Roboto Condensed"/>
                </a:endParaRPr>
              </a:p>
              <a:p>
                <a:endParaRPr lang="en-US" sz="1800" dirty="0">
                  <a:latin typeface="Roboto Condensed"/>
                </a:endParaRPr>
              </a:p>
              <a:p>
                <a:endParaRPr lang="en-US" sz="1800" dirty="0">
                  <a:latin typeface="Roboto Condensed"/>
                </a:endParaRPr>
              </a:p>
            </p:txBody>
          </p:sp>
        </mc:Choice>
        <mc:Fallback xmlns="">
          <p:sp>
            <p:nvSpPr>
              <p:cNvPr id="3" name="Tex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0" y="1547446"/>
                <a:ext cx="6248400" cy="3563816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11</a:t>
            </a:fld>
            <a:endParaRPr lang="en"/>
          </a:p>
        </p:txBody>
      </p:sp>
      <p:sp>
        <p:nvSpPr>
          <p:cNvPr id="6" name="Google Shape;618;p37"/>
          <p:cNvSpPr/>
          <p:nvPr/>
        </p:nvSpPr>
        <p:spPr>
          <a:xfrm>
            <a:off x="510764" y="623919"/>
            <a:ext cx="303511" cy="303511"/>
          </a:xfrm>
          <a:custGeom>
            <a:avLst/>
            <a:gdLst/>
            <a:ahLst/>
            <a:cxnLst/>
            <a:rect l="l" t="t" r="r" b="b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rgbClr val="FF98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" name="Picture 10"/>
          <p:cNvPicPr/>
          <p:nvPr/>
        </p:nvPicPr>
        <p:blipFill>
          <a:blip r:embed="rId3"/>
          <a:stretch>
            <a:fillRect/>
          </a:stretch>
        </p:blipFill>
        <p:spPr>
          <a:xfrm>
            <a:off x="6646900" y="1158775"/>
            <a:ext cx="1714800" cy="1477033"/>
          </a:xfrm>
          <a:prstGeom prst="rect">
            <a:avLst/>
          </a:prstGeom>
        </p:spPr>
      </p:pic>
      <p:pic>
        <p:nvPicPr>
          <p:cNvPr id="12" name="Picture 11" descr="Screen Shot 1440-02-15 at 1.39.12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854" y="2761861"/>
            <a:ext cx="2287950" cy="1584747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34FE656A-EED1-47CB-985C-3DA829FFDEDD}"/>
              </a:ext>
            </a:extLst>
          </p:cNvPr>
          <p:cNvSpPr/>
          <p:nvPr/>
        </p:nvSpPr>
        <p:spPr>
          <a:xfrm>
            <a:off x="540736" y="2273023"/>
            <a:ext cx="547077" cy="625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6B38CDC-E307-42FC-A5A4-AFC18BC1FD5C}"/>
                  </a:ext>
                </a:extLst>
              </p:cNvPr>
              <p:cNvSpPr txBox="1"/>
              <p:nvPr/>
            </p:nvSpPr>
            <p:spPr>
              <a:xfrm>
                <a:off x="3167342" y="1712010"/>
                <a:ext cx="3407508" cy="5389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sub>
                    </m:sSub>
                    <m:r>
                      <a:rPr lang="en-GB" sz="18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1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90</m:t>
                        </m:r>
                      </m:num>
                      <m:den>
                        <m:r>
                          <a:rPr lang="en-GB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den>
                    </m:f>
                  </m:oMath>
                </a14:m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180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180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GB" sz="1800" b="0" i="1" dirty="0" smtClean="0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num>
                              <m:den>
                                <m:r>
                                  <a:rPr lang="en-GB" sz="1800" b="0" i="1" dirty="0" smtClean="0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GB" sz="1800" b="0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</m:sup>
                    </m:sSup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6B38CDC-E307-42FC-A5A4-AFC18BC1FD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7342" y="1712010"/>
                <a:ext cx="3407508" cy="53899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833E449A-2FB7-4022-937E-30B101ECCC76}"/>
              </a:ext>
            </a:extLst>
          </p:cNvPr>
          <p:cNvSpPr txBox="1"/>
          <p:nvPr/>
        </p:nvSpPr>
        <p:spPr>
          <a:xfrm>
            <a:off x="3311927" y="2415568"/>
            <a:ext cx="2870041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en-US" sz="1600" dirty="0"/>
          </a:p>
          <a:p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86124C0-D197-41DE-A949-FDE38BFE5A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0074" y="2381644"/>
            <a:ext cx="2793745" cy="2464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6395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Conceptual Design </a:t>
            </a:r>
            <a:r>
              <a:rPr lang="en-US" dirty="0" smtClean="0">
                <a:solidFill>
                  <a:schemeClr val="bg1"/>
                </a:solidFill>
              </a:rPr>
              <a:t>“Configurations”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12</a:t>
            </a:fld>
            <a:endParaRPr lang="uk-UA"/>
          </a:p>
        </p:txBody>
      </p:sp>
      <p:sp>
        <p:nvSpPr>
          <p:cNvPr id="7" name="TextBox 6"/>
          <p:cNvSpPr txBox="1"/>
          <p:nvPr/>
        </p:nvSpPr>
        <p:spPr>
          <a:xfrm>
            <a:off x="70008" y="48848"/>
            <a:ext cx="47272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134691"/>
                </a:solidFill>
                <a:latin typeface="Roboto Condensed"/>
              </a:rPr>
              <a:t>ASSE 4311: Learning Outcomes Assessment III - SDP</a:t>
            </a:r>
          </a:p>
        </p:txBody>
      </p:sp>
      <p:sp>
        <p:nvSpPr>
          <p:cNvPr id="37" name="Google Shape;618;p37"/>
          <p:cNvSpPr/>
          <p:nvPr/>
        </p:nvSpPr>
        <p:spPr>
          <a:xfrm>
            <a:off x="510764" y="623919"/>
            <a:ext cx="303511" cy="303511"/>
          </a:xfrm>
          <a:custGeom>
            <a:avLst/>
            <a:gdLst/>
            <a:ahLst/>
            <a:cxnLst/>
            <a:rect l="l" t="t" r="r" b="b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rgbClr val="FF98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" name="Picture 16" descr="Screen Shot 1440-02-15 at 1.36.5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019" y="2181470"/>
            <a:ext cx="2614904" cy="2107223"/>
          </a:xfrm>
          <a:prstGeom prst="rect">
            <a:avLst/>
          </a:prstGeom>
        </p:spPr>
      </p:pic>
      <p:pic>
        <p:nvPicPr>
          <p:cNvPr id="9" name="Picture 2" descr="ØµÙØ±Ø© Ø°Ø§Øª ØµÙØ©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7417" y="117970"/>
            <a:ext cx="609600" cy="5926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Placeholder 2"/>
          <p:cNvSpPr>
            <a:spLocks noGrp="1"/>
          </p:cNvSpPr>
          <p:nvPr>
            <p:ph type="body" idx="1"/>
          </p:nvPr>
        </p:nvSpPr>
        <p:spPr>
          <a:xfrm>
            <a:off x="0" y="1323052"/>
            <a:ext cx="3875313" cy="2724300"/>
          </a:xfrm>
        </p:spPr>
        <p:txBody>
          <a:bodyPr/>
          <a:lstStyle/>
          <a:p>
            <a:pPr lvl="0"/>
            <a:r>
              <a:rPr lang="en-US" dirty="0">
                <a:solidFill>
                  <a:srgbClr val="002060"/>
                </a:solidFill>
              </a:rPr>
              <a:t>In line configuration.</a:t>
            </a:r>
          </a:p>
          <a:p>
            <a:pPr lvl="0"/>
            <a:r>
              <a:rPr lang="en-US" dirty="0">
                <a:solidFill>
                  <a:srgbClr val="002060"/>
                </a:solidFill>
              </a:rPr>
              <a:t>Brushless DC motor.</a:t>
            </a:r>
          </a:p>
          <a:p>
            <a:pPr lvl="0"/>
            <a:r>
              <a:rPr lang="en-US" dirty="0">
                <a:solidFill>
                  <a:srgbClr val="002060"/>
                </a:solidFill>
              </a:rPr>
              <a:t>Needle bearing.</a:t>
            </a:r>
          </a:p>
          <a:p>
            <a:pPr lvl="0"/>
            <a:r>
              <a:rPr lang="en-US" dirty="0">
                <a:solidFill>
                  <a:srgbClr val="002060"/>
                </a:solidFill>
              </a:rPr>
              <a:t>Ball bearing.</a:t>
            </a:r>
          </a:p>
          <a:p>
            <a:pPr lvl="0"/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0" name="Picture 9" descr="angular-contact-ball-bearings-500x500.jpeg">
            <a:extLst>
              <a:ext uri="{FF2B5EF4-FFF2-40B4-BE49-F238E27FC236}">
                <a16:creationId xmlns:a16="http://schemas.microsoft.com/office/drawing/2014/main" id="{1F85C5A8-C146-41C9-9DB4-BBCBB074C0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133" y="1397882"/>
            <a:ext cx="2455732" cy="2153039"/>
          </a:xfrm>
          <a:prstGeom prst="rect">
            <a:avLst/>
          </a:prstGeom>
        </p:spPr>
      </p:pic>
      <p:pic>
        <p:nvPicPr>
          <p:cNvPr id="1026" name="Picture 2" descr="ÙØªÙØ¬Ø© Ø¨Ø­Ø« Ø§ÙØµÙØ± Ø¹Ù âªneedle rollerâ¬â">
            <a:extLst>
              <a:ext uri="{FF2B5EF4-FFF2-40B4-BE49-F238E27FC236}">
                <a16:creationId xmlns:a16="http://schemas.microsoft.com/office/drawing/2014/main" id="{8AC6F523-3F10-482D-8ABC-CBDFDCB93F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698" y="2924357"/>
            <a:ext cx="1887312" cy="205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92164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Testing &amp; Results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13</a:t>
            </a:fld>
            <a:endParaRPr lang="uk-UA"/>
          </a:p>
        </p:txBody>
      </p:sp>
      <p:sp>
        <p:nvSpPr>
          <p:cNvPr id="7" name="TextBox 6"/>
          <p:cNvSpPr txBox="1"/>
          <p:nvPr/>
        </p:nvSpPr>
        <p:spPr>
          <a:xfrm>
            <a:off x="70008" y="48848"/>
            <a:ext cx="47272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134691"/>
                </a:solidFill>
                <a:latin typeface="Roboto Condensed"/>
              </a:rPr>
              <a:t>ASSE 4311: Learning Outcomes Assessment III - SDP</a:t>
            </a:r>
          </a:p>
        </p:txBody>
      </p:sp>
      <p:sp>
        <p:nvSpPr>
          <p:cNvPr id="37" name="Google Shape;618;p37"/>
          <p:cNvSpPr/>
          <p:nvPr/>
        </p:nvSpPr>
        <p:spPr>
          <a:xfrm>
            <a:off x="510764" y="623919"/>
            <a:ext cx="303511" cy="303511"/>
          </a:xfrm>
          <a:custGeom>
            <a:avLst/>
            <a:gdLst/>
            <a:ahLst/>
            <a:cxnLst/>
            <a:rect l="l" t="t" r="r" b="b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rgbClr val="FF98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" name="Picture 2" descr="ØµÙØ±Ø© Ø°Ø§Øª ØµÙØ©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7417" y="117970"/>
            <a:ext cx="609600" cy="5926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108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008" y="1456847"/>
            <a:ext cx="6363684" cy="3579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485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Testing &amp; Results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14</a:t>
            </a:fld>
            <a:endParaRPr lang="uk-UA"/>
          </a:p>
        </p:txBody>
      </p:sp>
      <p:sp>
        <p:nvSpPr>
          <p:cNvPr id="7" name="TextBox 6"/>
          <p:cNvSpPr txBox="1"/>
          <p:nvPr/>
        </p:nvSpPr>
        <p:spPr>
          <a:xfrm>
            <a:off x="70008" y="48848"/>
            <a:ext cx="47272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134691"/>
                </a:solidFill>
                <a:latin typeface="Roboto Condensed"/>
              </a:rPr>
              <a:t>ASSE 4311: Learning Outcomes Assessment III - SDP</a:t>
            </a:r>
          </a:p>
        </p:txBody>
      </p:sp>
      <p:pic>
        <p:nvPicPr>
          <p:cNvPr id="37" name="Picture 2" descr="ØµÙØ±Ø© Ø°Ø§Øª ØµÙØ©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7417" y="117970"/>
            <a:ext cx="609600" cy="5926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9" name="Google Shape;619;p37"/>
          <p:cNvGrpSpPr/>
          <p:nvPr/>
        </p:nvGrpSpPr>
        <p:grpSpPr>
          <a:xfrm>
            <a:off x="543980" y="584264"/>
            <a:ext cx="270295" cy="382822"/>
            <a:chOff x="3979850" y="1598950"/>
            <a:chExt cx="356825" cy="505375"/>
          </a:xfrm>
        </p:grpSpPr>
        <p:sp>
          <p:nvSpPr>
            <p:cNvPr id="40" name="Google Shape;620;p37"/>
            <p:cNvSpPr/>
            <p:nvPr/>
          </p:nvSpPr>
          <p:spPr>
            <a:xfrm>
              <a:off x="3979850" y="1602600"/>
              <a:ext cx="44475" cy="501725"/>
            </a:xfrm>
            <a:custGeom>
              <a:avLst/>
              <a:gdLst/>
              <a:ahLst/>
              <a:cxnLst/>
              <a:rect l="l" t="t" r="r" b="b"/>
              <a:pathLst>
                <a:path w="1779" h="20069" fill="none" extrusionOk="0">
                  <a:moveTo>
                    <a:pt x="1778" y="20069"/>
                  </a:moveTo>
                  <a:lnTo>
                    <a:pt x="1778" y="488"/>
                  </a:lnTo>
                  <a:lnTo>
                    <a:pt x="1778" y="488"/>
                  </a:lnTo>
                  <a:lnTo>
                    <a:pt x="1778" y="390"/>
                  </a:lnTo>
                  <a:lnTo>
                    <a:pt x="1730" y="293"/>
                  </a:lnTo>
                  <a:lnTo>
                    <a:pt x="1705" y="220"/>
                  </a:lnTo>
                  <a:lnTo>
                    <a:pt x="1632" y="147"/>
                  </a:lnTo>
                  <a:lnTo>
                    <a:pt x="1559" y="74"/>
                  </a:lnTo>
                  <a:lnTo>
                    <a:pt x="1486" y="25"/>
                  </a:lnTo>
                  <a:lnTo>
                    <a:pt x="1389" y="0"/>
                  </a:lnTo>
                  <a:lnTo>
                    <a:pt x="1291" y="0"/>
                  </a:lnTo>
                  <a:lnTo>
                    <a:pt x="488" y="0"/>
                  </a:lnTo>
                  <a:lnTo>
                    <a:pt x="488" y="0"/>
                  </a:lnTo>
                  <a:lnTo>
                    <a:pt x="390" y="0"/>
                  </a:lnTo>
                  <a:lnTo>
                    <a:pt x="293" y="25"/>
                  </a:lnTo>
                  <a:lnTo>
                    <a:pt x="220" y="74"/>
                  </a:lnTo>
                  <a:lnTo>
                    <a:pt x="147" y="147"/>
                  </a:lnTo>
                  <a:lnTo>
                    <a:pt x="98" y="220"/>
                  </a:lnTo>
                  <a:lnTo>
                    <a:pt x="49" y="293"/>
                  </a:lnTo>
                  <a:lnTo>
                    <a:pt x="25" y="390"/>
                  </a:lnTo>
                  <a:lnTo>
                    <a:pt x="1" y="488"/>
                  </a:lnTo>
                  <a:lnTo>
                    <a:pt x="1" y="20069"/>
                  </a:lnTo>
                  <a:lnTo>
                    <a:pt x="1778" y="20069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621;p37"/>
            <p:cNvSpPr/>
            <p:nvPr/>
          </p:nvSpPr>
          <p:spPr>
            <a:xfrm>
              <a:off x="4037075" y="1598950"/>
              <a:ext cx="299600" cy="228950"/>
            </a:xfrm>
            <a:custGeom>
              <a:avLst/>
              <a:gdLst/>
              <a:ahLst/>
              <a:cxnLst/>
              <a:rect l="l" t="t" r="r" b="b"/>
              <a:pathLst>
                <a:path w="11984" h="9158" fill="none" extrusionOk="0">
                  <a:moveTo>
                    <a:pt x="1" y="8403"/>
                  </a:moveTo>
                  <a:lnTo>
                    <a:pt x="1" y="8403"/>
                  </a:lnTo>
                  <a:lnTo>
                    <a:pt x="366" y="8184"/>
                  </a:lnTo>
                  <a:lnTo>
                    <a:pt x="732" y="8013"/>
                  </a:lnTo>
                  <a:lnTo>
                    <a:pt x="1097" y="7867"/>
                  </a:lnTo>
                  <a:lnTo>
                    <a:pt x="1438" y="7770"/>
                  </a:lnTo>
                  <a:lnTo>
                    <a:pt x="1803" y="7696"/>
                  </a:lnTo>
                  <a:lnTo>
                    <a:pt x="2168" y="7672"/>
                  </a:lnTo>
                  <a:lnTo>
                    <a:pt x="2534" y="7648"/>
                  </a:lnTo>
                  <a:lnTo>
                    <a:pt x="2875" y="7672"/>
                  </a:lnTo>
                  <a:lnTo>
                    <a:pt x="3240" y="7696"/>
                  </a:lnTo>
                  <a:lnTo>
                    <a:pt x="3605" y="7745"/>
                  </a:lnTo>
                  <a:lnTo>
                    <a:pt x="3971" y="7818"/>
                  </a:lnTo>
                  <a:lnTo>
                    <a:pt x="4312" y="7891"/>
                  </a:lnTo>
                  <a:lnTo>
                    <a:pt x="5042" y="8111"/>
                  </a:lnTo>
                  <a:lnTo>
                    <a:pt x="5749" y="8330"/>
                  </a:lnTo>
                  <a:lnTo>
                    <a:pt x="6479" y="8549"/>
                  </a:lnTo>
                  <a:lnTo>
                    <a:pt x="7186" y="8768"/>
                  </a:lnTo>
                  <a:lnTo>
                    <a:pt x="7916" y="8963"/>
                  </a:lnTo>
                  <a:lnTo>
                    <a:pt x="8282" y="9036"/>
                  </a:lnTo>
                  <a:lnTo>
                    <a:pt x="8623" y="9085"/>
                  </a:lnTo>
                  <a:lnTo>
                    <a:pt x="8988" y="9133"/>
                  </a:lnTo>
                  <a:lnTo>
                    <a:pt x="9353" y="9158"/>
                  </a:lnTo>
                  <a:lnTo>
                    <a:pt x="9719" y="9133"/>
                  </a:lnTo>
                  <a:lnTo>
                    <a:pt x="10059" y="9109"/>
                  </a:lnTo>
                  <a:lnTo>
                    <a:pt x="10425" y="9060"/>
                  </a:lnTo>
                  <a:lnTo>
                    <a:pt x="10790" y="8963"/>
                  </a:lnTo>
                  <a:lnTo>
                    <a:pt x="11155" y="8841"/>
                  </a:lnTo>
                  <a:lnTo>
                    <a:pt x="11496" y="8671"/>
                  </a:lnTo>
                  <a:lnTo>
                    <a:pt x="11496" y="8671"/>
                  </a:lnTo>
                  <a:lnTo>
                    <a:pt x="11667" y="8573"/>
                  </a:lnTo>
                  <a:lnTo>
                    <a:pt x="11789" y="8476"/>
                  </a:lnTo>
                  <a:lnTo>
                    <a:pt x="11862" y="8354"/>
                  </a:lnTo>
                  <a:lnTo>
                    <a:pt x="11935" y="8232"/>
                  </a:lnTo>
                  <a:lnTo>
                    <a:pt x="11984" y="8111"/>
                  </a:lnTo>
                  <a:lnTo>
                    <a:pt x="11984" y="7989"/>
                  </a:lnTo>
                  <a:lnTo>
                    <a:pt x="11935" y="7891"/>
                  </a:lnTo>
                  <a:lnTo>
                    <a:pt x="11886" y="7794"/>
                  </a:lnTo>
                  <a:lnTo>
                    <a:pt x="11886" y="7794"/>
                  </a:lnTo>
                  <a:lnTo>
                    <a:pt x="11496" y="7404"/>
                  </a:lnTo>
                  <a:lnTo>
                    <a:pt x="11107" y="6941"/>
                  </a:lnTo>
                  <a:lnTo>
                    <a:pt x="10741" y="6454"/>
                  </a:lnTo>
                  <a:lnTo>
                    <a:pt x="10352" y="5943"/>
                  </a:lnTo>
                  <a:lnTo>
                    <a:pt x="10352" y="5943"/>
                  </a:lnTo>
                  <a:lnTo>
                    <a:pt x="10279" y="5797"/>
                  </a:lnTo>
                  <a:lnTo>
                    <a:pt x="10230" y="5651"/>
                  </a:lnTo>
                  <a:lnTo>
                    <a:pt x="10206" y="5480"/>
                  </a:lnTo>
                  <a:lnTo>
                    <a:pt x="10181" y="5285"/>
                  </a:lnTo>
                  <a:lnTo>
                    <a:pt x="10206" y="5115"/>
                  </a:lnTo>
                  <a:lnTo>
                    <a:pt x="10230" y="4944"/>
                  </a:lnTo>
                  <a:lnTo>
                    <a:pt x="10279" y="4774"/>
                  </a:lnTo>
                  <a:lnTo>
                    <a:pt x="10352" y="4603"/>
                  </a:lnTo>
                  <a:lnTo>
                    <a:pt x="10352" y="4603"/>
                  </a:lnTo>
                  <a:lnTo>
                    <a:pt x="10741" y="3873"/>
                  </a:lnTo>
                  <a:lnTo>
                    <a:pt x="11107" y="3118"/>
                  </a:lnTo>
                  <a:lnTo>
                    <a:pt x="11496" y="2338"/>
                  </a:lnTo>
                  <a:lnTo>
                    <a:pt x="11886" y="1486"/>
                  </a:lnTo>
                  <a:lnTo>
                    <a:pt x="11886" y="1486"/>
                  </a:lnTo>
                  <a:lnTo>
                    <a:pt x="11959" y="1315"/>
                  </a:lnTo>
                  <a:lnTo>
                    <a:pt x="11984" y="1169"/>
                  </a:lnTo>
                  <a:lnTo>
                    <a:pt x="11984" y="1048"/>
                  </a:lnTo>
                  <a:lnTo>
                    <a:pt x="11935" y="975"/>
                  </a:lnTo>
                  <a:lnTo>
                    <a:pt x="11862" y="950"/>
                  </a:lnTo>
                  <a:lnTo>
                    <a:pt x="11789" y="926"/>
                  </a:lnTo>
                  <a:lnTo>
                    <a:pt x="11667" y="975"/>
                  </a:lnTo>
                  <a:lnTo>
                    <a:pt x="11496" y="1023"/>
                  </a:lnTo>
                  <a:lnTo>
                    <a:pt x="11496" y="1023"/>
                  </a:lnTo>
                  <a:lnTo>
                    <a:pt x="11155" y="1194"/>
                  </a:lnTo>
                  <a:lnTo>
                    <a:pt x="10790" y="1315"/>
                  </a:lnTo>
                  <a:lnTo>
                    <a:pt x="10425" y="1413"/>
                  </a:lnTo>
                  <a:lnTo>
                    <a:pt x="10059" y="1462"/>
                  </a:lnTo>
                  <a:lnTo>
                    <a:pt x="9719" y="1510"/>
                  </a:lnTo>
                  <a:lnTo>
                    <a:pt x="9353" y="1510"/>
                  </a:lnTo>
                  <a:lnTo>
                    <a:pt x="8988" y="1486"/>
                  </a:lnTo>
                  <a:lnTo>
                    <a:pt x="8623" y="1462"/>
                  </a:lnTo>
                  <a:lnTo>
                    <a:pt x="8282" y="1389"/>
                  </a:lnTo>
                  <a:lnTo>
                    <a:pt x="7916" y="1315"/>
                  </a:lnTo>
                  <a:lnTo>
                    <a:pt x="7186" y="1145"/>
                  </a:lnTo>
                  <a:lnTo>
                    <a:pt x="6479" y="926"/>
                  </a:lnTo>
                  <a:lnTo>
                    <a:pt x="5749" y="682"/>
                  </a:lnTo>
                  <a:lnTo>
                    <a:pt x="5042" y="463"/>
                  </a:lnTo>
                  <a:lnTo>
                    <a:pt x="4312" y="268"/>
                  </a:lnTo>
                  <a:lnTo>
                    <a:pt x="3971" y="171"/>
                  </a:lnTo>
                  <a:lnTo>
                    <a:pt x="3605" y="98"/>
                  </a:lnTo>
                  <a:lnTo>
                    <a:pt x="3240" y="49"/>
                  </a:lnTo>
                  <a:lnTo>
                    <a:pt x="2875" y="25"/>
                  </a:lnTo>
                  <a:lnTo>
                    <a:pt x="2534" y="0"/>
                  </a:lnTo>
                  <a:lnTo>
                    <a:pt x="2168" y="25"/>
                  </a:lnTo>
                  <a:lnTo>
                    <a:pt x="1803" y="73"/>
                  </a:lnTo>
                  <a:lnTo>
                    <a:pt x="1438" y="122"/>
                  </a:lnTo>
                  <a:lnTo>
                    <a:pt x="1097" y="244"/>
                  </a:lnTo>
                  <a:lnTo>
                    <a:pt x="732" y="366"/>
                  </a:lnTo>
                  <a:lnTo>
                    <a:pt x="366" y="536"/>
                  </a:lnTo>
                  <a:lnTo>
                    <a:pt x="1" y="755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86308925-D319-46DF-B8AB-44499705B0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323052"/>
            <a:ext cx="6230437" cy="2724300"/>
          </a:xfrm>
        </p:spPr>
        <p:txBody>
          <a:bodyPr/>
          <a:lstStyle/>
          <a:p>
            <a:pPr lvl="0"/>
            <a:r>
              <a:rPr lang="en-US" dirty="0">
                <a:solidFill>
                  <a:srgbClr val="002060"/>
                </a:solidFill>
              </a:rPr>
              <a:t>Running a test on a piece of wood.</a:t>
            </a:r>
          </a:p>
          <a:p>
            <a:pPr lvl="0"/>
            <a:endParaRPr lang="en-US" dirty="0">
              <a:solidFill>
                <a:srgbClr val="002060"/>
              </a:solidFill>
            </a:endParaRPr>
          </a:p>
          <a:p>
            <a:r>
              <a:rPr lang="en-US" dirty="0">
                <a:solidFill>
                  <a:srgbClr val="002060"/>
                </a:solidFill>
              </a:rPr>
              <a:t>Angle of 120-degree.</a:t>
            </a:r>
          </a:p>
          <a:p>
            <a:pPr marL="101600" lvl="0" indent="0">
              <a:buNone/>
            </a:pPr>
            <a:endParaRPr lang="en-US" dirty="0">
              <a:solidFill>
                <a:srgbClr val="002060"/>
              </a:solidFill>
            </a:endParaRPr>
          </a:p>
          <a:p>
            <a:pPr lvl="0"/>
            <a:r>
              <a:rPr lang="en-US" dirty="0">
                <a:solidFill>
                  <a:srgbClr val="002060"/>
                </a:solidFill>
              </a:rPr>
              <a:t>Prove the concept of two blades cutting simultaneously with a precise defined angle.</a:t>
            </a:r>
          </a:p>
          <a:p>
            <a:pPr marL="101600" lvl="0" indent="0">
              <a:buNone/>
            </a:pPr>
            <a:endParaRPr lang="en-US" dirty="0">
              <a:solidFill>
                <a:srgbClr val="002060"/>
              </a:solidFill>
            </a:endParaRPr>
          </a:p>
          <a:p>
            <a:pPr marL="101600" lvl="0" indent="0">
              <a:buNone/>
            </a:pPr>
            <a:endParaRPr lang="en-US" dirty="0">
              <a:solidFill>
                <a:srgbClr val="002060"/>
              </a:solidFill>
            </a:endParaRPr>
          </a:p>
          <a:p>
            <a:pPr marL="101600" lvl="0" indent="0">
              <a:buNone/>
            </a:pP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1062DD6-E685-45DB-9C63-D54EFC47A6E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4097" y="1323052"/>
            <a:ext cx="2292819" cy="17504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42961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 and Future Recommendation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15</a:t>
            </a:fld>
            <a:endParaRPr lang="uk-UA"/>
          </a:p>
        </p:txBody>
      </p:sp>
      <p:sp>
        <p:nvSpPr>
          <p:cNvPr id="7" name="TextBox 6"/>
          <p:cNvSpPr txBox="1"/>
          <p:nvPr/>
        </p:nvSpPr>
        <p:spPr>
          <a:xfrm>
            <a:off x="70008" y="48848"/>
            <a:ext cx="47272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134691"/>
                </a:solidFill>
                <a:latin typeface="Roboto Condensed"/>
              </a:rPr>
              <a:t>ASSE 4311: Learning Outcomes Assessment III - SDP</a:t>
            </a:r>
          </a:p>
        </p:txBody>
      </p:sp>
      <p:grpSp>
        <p:nvGrpSpPr>
          <p:cNvPr id="9" name="Google Shape;823;p37"/>
          <p:cNvGrpSpPr/>
          <p:nvPr/>
        </p:nvGrpSpPr>
        <p:grpSpPr>
          <a:xfrm>
            <a:off x="464651" y="666624"/>
            <a:ext cx="349624" cy="311806"/>
            <a:chOff x="3927500" y="301425"/>
            <a:chExt cx="461550" cy="411625"/>
          </a:xfrm>
        </p:grpSpPr>
        <p:sp>
          <p:nvSpPr>
            <p:cNvPr id="10" name="Google Shape;824;p37"/>
            <p:cNvSpPr/>
            <p:nvPr/>
          </p:nvSpPr>
          <p:spPr>
            <a:xfrm>
              <a:off x="4080925" y="302050"/>
              <a:ext cx="154075" cy="411000"/>
            </a:xfrm>
            <a:custGeom>
              <a:avLst/>
              <a:gdLst/>
              <a:ahLst/>
              <a:cxnLst/>
              <a:rect l="l" t="t" r="r" b="b"/>
              <a:pathLst>
                <a:path w="6163" h="16440" fill="none" extrusionOk="0">
                  <a:moveTo>
                    <a:pt x="6162" y="3118"/>
                  </a:moveTo>
                  <a:lnTo>
                    <a:pt x="0" y="0"/>
                  </a:lnTo>
                  <a:lnTo>
                    <a:pt x="0" y="13322"/>
                  </a:lnTo>
                  <a:lnTo>
                    <a:pt x="6162" y="16440"/>
                  </a:lnTo>
                  <a:lnTo>
                    <a:pt x="6162" y="3118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825;p37"/>
            <p:cNvSpPr/>
            <p:nvPr/>
          </p:nvSpPr>
          <p:spPr>
            <a:xfrm>
              <a:off x="3927500" y="301425"/>
              <a:ext cx="153450" cy="406150"/>
            </a:xfrm>
            <a:custGeom>
              <a:avLst/>
              <a:gdLst/>
              <a:ahLst/>
              <a:cxnLst/>
              <a:rect l="l" t="t" r="r" b="b"/>
              <a:pathLst>
                <a:path w="6138" h="16246" fill="none" extrusionOk="0">
                  <a:moveTo>
                    <a:pt x="6137" y="1"/>
                  </a:moveTo>
                  <a:lnTo>
                    <a:pt x="536" y="2850"/>
                  </a:lnTo>
                  <a:lnTo>
                    <a:pt x="536" y="2850"/>
                  </a:lnTo>
                  <a:lnTo>
                    <a:pt x="414" y="2899"/>
                  </a:lnTo>
                  <a:lnTo>
                    <a:pt x="317" y="2997"/>
                  </a:lnTo>
                  <a:lnTo>
                    <a:pt x="219" y="3094"/>
                  </a:lnTo>
                  <a:lnTo>
                    <a:pt x="146" y="3216"/>
                  </a:lnTo>
                  <a:lnTo>
                    <a:pt x="73" y="3313"/>
                  </a:lnTo>
                  <a:lnTo>
                    <a:pt x="24" y="3435"/>
                  </a:lnTo>
                  <a:lnTo>
                    <a:pt x="0" y="3557"/>
                  </a:lnTo>
                  <a:lnTo>
                    <a:pt x="0" y="3679"/>
                  </a:lnTo>
                  <a:lnTo>
                    <a:pt x="0" y="15880"/>
                  </a:lnTo>
                  <a:lnTo>
                    <a:pt x="0" y="15880"/>
                  </a:lnTo>
                  <a:lnTo>
                    <a:pt x="0" y="16002"/>
                  </a:lnTo>
                  <a:lnTo>
                    <a:pt x="49" y="16075"/>
                  </a:lnTo>
                  <a:lnTo>
                    <a:pt x="97" y="16148"/>
                  </a:lnTo>
                  <a:lnTo>
                    <a:pt x="170" y="16197"/>
                  </a:lnTo>
                  <a:lnTo>
                    <a:pt x="244" y="16221"/>
                  </a:lnTo>
                  <a:lnTo>
                    <a:pt x="341" y="16246"/>
                  </a:lnTo>
                  <a:lnTo>
                    <a:pt x="463" y="16221"/>
                  </a:lnTo>
                  <a:lnTo>
                    <a:pt x="560" y="16173"/>
                  </a:lnTo>
                  <a:lnTo>
                    <a:pt x="6137" y="13323"/>
                  </a:lnTo>
                  <a:lnTo>
                    <a:pt x="6137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826;p37"/>
            <p:cNvSpPr/>
            <p:nvPr/>
          </p:nvSpPr>
          <p:spPr>
            <a:xfrm>
              <a:off x="4234975" y="306925"/>
              <a:ext cx="154075" cy="405525"/>
            </a:xfrm>
            <a:custGeom>
              <a:avLst/>
              <a:gdLst/>
              <a:ahLst/>
              <a:cxnLst/>
              <a:rect l="l" t="t" r="r" b="b"/>
              <a:pathLst>
                <a:path w="6163" h="16221" fill="none" extrusionOk="0">
                  <a:moveTo>
                    <a:pt x="5578" y="49"/>
                  </a:moveTo>
                  <a:lnTo>
                    <a:pt x="0" y="2898"/>
                  </a:lnTo>
                  <a:lnTo>
                    <a:pt x="0" y="16221"/>
                  </a:lnTo>
                  <a:lnTo>
                    <a:pt x="5626" y="13371"/>
                  </a:lnTo>
                  <a:lnTo>
                    <a:pt x="5626" y="13371"/>
                  </a:lnTo>
                  <a:lnTo>
                    <a:pt x="5724" y="13322"/>
                  </a:lnTo>
                  <a:lnTo>
                    <a:pt x="5845" y="13225"/>
                  </a:lnTo>
                  <a:lnTo>
                    <a:pt x="5918" y="13127"/>
                  </a:lnTo>
                  <a:lnTo>
                    <a:pt x="6016" y="13030"/>
                  </a:lnTo>
                  <a:lnTo>
                    <a:pt x="6065" y="12908"/>
                  </a:lnTo>
                  <a:lnTo>
                    <a:pt x="6113" y="12786"/>
                  </a:lnTo>
                  <a:lnTo>
                    <a:pt x="6138" y="12665"/>
                  </a:lnTo>
                  <a:lnTo>
                    <a:pt x="6162" y="12543"/>
                  </a:lnTo>
                  <a:lnTo>
                    <a:pt x="6162" y="341"/>
                  </a:lnTo>
                  <a:lnTo>
                    <a:pt x="6162" y="341"/>
                  </a:lnTo>
                  <a:lnTo>
                    <a:pt x="6138" y="219"/>
                  </a:lnTo>
                  <a:lnTo>
                    <a:pt x="6113" y="146"/>
                  </a:lnTo>
                  <a:lnTo>
                    <a:pt x="6065" y="73"/>
                  </a:lnTo>
                  <a:lnTo>
                    <a:pt x="5992" y="24"/>
                  </a:lnTo>
                  <a:lnTo>
                    <a:pt x="5894" y="0"/>
                  </a:lnTo>
                  <a:lnTo>
                    <a:pt x="5797" y="0"/>
                  </a:lnTo>
                  <a:lnTo>
                    <a:pt x="5699" y="0"/>
                  </a:lnTo>
                  <a:lnTo>
                    <a:pt x="5578" y="49"/>
                  </a:lnTo>
                  <a:lnTo>
                    <a:pt x="5578" y="49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827;p37"/>
            <p:cNvSpPr/>
            <p:nvPr/>
          </p:nvSpPr>
          <p:spPr>
            <a:xfrm>
              <a:off x="4295850" y="442075"/>
              <a:ext cx="46300" cy="26225"/>
            </a:xfrm>
            <a:custGeom>
              <a:avLst/>
              <a:gdLst/>
              <a:ahLst/>
              <a:cxnLst/>
              <a:rect l="l" t="t" r="r" b="b"/>
              <a:pathLst>
                <a:path w="1852" h="1049" fill="none" extrusionOk="0">
                  <a:moveTo>
                    <a:pt x="1" y="1"/>
                  </a:moveTo>
                  <a:lnTo>
                    <a:pt x="1852" y="1048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828;p37"/>
            <p:cNvSpPr/>
            <p:nvPr/>
          </p:nvSpPr>
          <p:spPr>
            <a:xfrm>
              <a:off x="4296475" y="415900"/>
              <a:ext cx="45075" cy="78575"/>
            </a:xfrm>
            <a:custGeom>
              <a:avLst/>
              <a:gdLst/>
              <a:ahLst/>
              <a:cxnLst/>
              <a:rect l="l" t="t" r="r" b="b"/>
              <a:pathLst>
                <a:path w="1803" h="3143" fill="none" extrusionOk="0">
                  <a:moveTo>
                    <a:pt x="1802" y="1"/>
                  </a:moveTo>
                  <a:lnTo>
                    <a:pt x="0" y="314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829;p37"/>
            <p:cNvSpPr/>
            <p:nvPr/>
          </p:nvSpPr>
          <p:spPr>
            <a:xfrm>
              <a:off x="3968275" y="590050"/>
              <a:ext cx="25" cy="6100"/>
            </a:xfrm>
            <a:custGeom>
              <a:avLst/>
              <a:gdLst/>
              <a:ahLst/>
              <a:cxnLst/>
              <a:rect l="l" t="t" r="r" b="b"/>
              <a:pathLst>
                <a:path w="1" h="244" fill="none" extrusionOk="0">
                  <a:moveTo>
                    <a:pt x="1" y="244"/>
                  </a:moveTo>
                  <a:lnTo>
                    <a:pt x="1" y="244"/>
                  </a:lnTo>
                  <a:lnTo>
                    <a:pt x="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830;p37"/>
            <p:cNvSpPr/>
            <p:nvPr/>
          </p:nvSpPr>
          <p:spPr>
            <a:xfrm>
              <a:off x="3970725" y="558375"/>
              <a:ext cx="1850" cy="12200"/>
            </a:xfrm>
            <a:custGeom>
              <a:avLst/>
              <a:gdLst/>
              <a:ahLst/>
              <a:cxnLst/>
              <a:rect l="l" t="t" r="r" b="b"/>
              <a:pathLst>
                <a:path w="74" h="488" fill="none" extrusionOk="0">
                  <a:moveTo>
                    <a:pt x="0" y="488"/>
                  </a:moveTo>
                  <a:lnTo>
                    <a:pt x="73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831;p37"/>
            <p:cNvSpPr/>
            <p:nvPr/>
          </p:nvSpPr>
          <p:spPr>
            <a:xfrm>
              <a:off x="3976200" y="527325"/>
              <a:ext cx="3675" cy="12200"/>
            </a:xfrm>
            <a:custGeom>
              <a:avLst/>
              <a:gdLst/>
              <a:ahLst/>
              <a:cxnLst/>
              <a:rect l="l" t="t" r="r" b="b"/>
              <a:pathLst>
                <a:path w="147" h="488" fill="none" extrusionOk="0">
                  <a:moveTo>
                    <a:pt x="0" y="488"/>
                  </a:moveTo>
                  <a:lnTo>
                    <a:pt x="98" y="147"/>
                  </a:lnTo>
                  <a:lnTo>
                    <a:pt x="147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832;p37"/>
            <p:cNvSpPr/>
            <p:nvPr/>
          </p:nvSpPr>
          <p:spPr>
            <a:xfrm>
              <a:off x="3985950" y="498100"/>
              <a:ext cx="4875" cy="10975"/>
            </a:xfrm>
            <a:custGeom>
              <a:avLst/>
              <a:gdLst/>
              <a:ahLst/>
              <a:cxnLst/>
              <a:rect l="l" t="t" r="r" b="b"/>
              <a:pathLst>
                <a:path w="195" h="439" fill="none" extrusionOk="0">
                  <a:moveTo>
                    <a:pt x="0" y="439"/>
                  </a:moveTo>
                  <a:lnTo>
                    <a:pt x="195" y="25"/>
                  </a:lnTo>
                  <a:lnTo>
                    <a:pt x="195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833;p37"/>
            <p:cNvSpPr/>
            <p:nvPr/>
          </p:nvSpPr>
          <p:spPr>
            <a:xfrm>
              <a:off x="4000550" y="471300"/>
              <a:ext cx="7325" cy="9775"/>
            </a:xfrm>
            <a:custGeom>
              <a:avLst/>
              <a:gdLst/>
              <a:ahLst/>
              <a:cxnLst/>
              <a:rect l="l" t="t" r="r" b="b"/>
              <a:pathLst>
                <a:path w="293" h="391" fill="none" extrusionOk="0">
                  <a:moveTo>
                    <a:pt x="1" y="391"/>
                  </a:moveTo>
                  <a:lnTo>
                    <a:pt x="74" y="269"/>
                  </a:lnTo>
                  <a:lnTo>
                    <a:pt x="293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834;p37"/>
            <p:cNvSpPr/>
            <p:nvPr/>
          </p:nvSpPr>
          <p:spPr>
            <a:xfrm>
              <a:off x="4021250" y="450600"/>
              <a:ext cx="10375" cy="6725"/>
            </a:xfrm>
            <a:custGeom>
              <a:avLst/>
              <a:gdLst/>
              <a:ahLst/>
              <a:cxnLst/>
              <a:rect l="l" t="t" r="r" b="b"/>
              <a:pathLst>
                <a:path w="415" h="269" fill="none" extrusionOk="0">
                  <a:moveTo>
                    <a:pt x="1" y="269"/>
                  </a:moveTo>
                  <a:lnTo>
                    <a:pt x="25" y="244"/>
                  </a:lnTo>
                  <a:lnTo>
                    <a:pt x="220" y="123"/>
                  </a:lnTo>
                  <a:lnTo>
                    <a:pt x="415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835;p37"/>
            <p:cNvSpPr/>
            <p:nvPr/>
          </p:nvSpPr>
          <p:spPr>
            <a:xfrm>
              <a:off x="4049250" y="440250"/>
              <a:ext cx="11600" cy="2475"/>
            </a:xfrm>
            <a:custGeom>
              <a:avLst/>
              <a:gdLst/>
              <a:ahLst/>
              <a:cxnLst/>
              <a:rect l="l" t="t" r="r" b="b"/>
              <a:pathLst>
                <a:path w="464" h="99" fill="none" extrusionOk="0">
                  <a:moveTo>
                    <a:pt x="1" y="98"/>
                  </a:moveTo>
                  <a:lnTo>
                    <a:pt x="220" y="50"/>
                  </a:lnTo>
                  <a:lnTo>
                    <a:pt x="464" y="1"/>
                  </a:lnTo>
                  <a:lnTo>
                    <a:pt x="464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836;p37"/>
            <p:cNvSpPr/>
            <p:nvPr/>
          </p:nvSpPr>
          <p:spPr>
            <a:xfrm>
              <a:off x="4080325" y="439650"/>
              <a:ext cx="12200" cy="1850"/>
            </a:xfrm>
            <a:custGeom>
              <a:avLst/>
              <a:gdLst/>
              <a:ahLst/>
              <a:cxnLst/>
              <a:rect l="l" t="t" r="r" b="b"/>
              <a:pathLst>
                <a:path w="488" h="74" fill="none" extrusionOk="0">
                  <a:moveTo>
                    <a:pt x="0" y="0"/>
                  </a:moveTo>
                  <a:lnTo>
                    <a:pt x="146" y="0"/>
                  </a:lnTo>
                  <a:lnTo>
                    <a:pt x="463" y="74"/>
                  </a:lnTo>
                  <a:lnTo>
                    <a:pt x="487" y="74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837;p37"/>
            <p:cNvSpPr/>
            <p:nvPr/>
          </p:nvSpPr>
          <p:spPr>
            <a:xfrm>
              <a:off x="4110150" y="450000"/>
              <a:ext cx="9150" cy="7950"/>
            </a:xfrm>
            <a:custGeom>
              <a:avLst/>
              <a:gdLst/>
              <a:ahLst/>
              <a:cxnLst/>
              <a:rect l="l" t="t" r="r" b="b"/>
              <a:pathLst>
                <a:path w="366" h="318" fill="none" extrusionOk="0">
                  <a:moveTo>
                    <a:pt x="0" y="1"/>
                  </a:moveTo>
                  <a:lnTo>
                    <a:pt x="98" y="74"/>
                  </a:lnTo>
                  <a:lnTo>
                    <a:pt x="317" y="268"/>
                  </a:lnTo>
                  <a:lnTo>
                    <a:pt x="366" y="317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838;p37"/>
            <p:cNvSpPr/>
            <p:nvPr/>
          </p:nvSpPr>
          <p:spPr>
            <a:xfrm>
              <a:off x="4130250" y="473750"/>
              <a:ext cx="4900" cy="10975"/>
            </a:xfrm>
            <a:custGeom>
              <a:avLst/>
              <a:gdLst/>
              <a:ahLst/>
              <a:cxnLst/>
              <a:rect l="l" t="t" r="r" b="b"/>
              <a:pathLst>
                <a:path w="196" h="439" fill="none" extrusionOk="0">
                  <a:moveTo>
                    <a:pt x="0" y="0"/>
                  </a:moveTo>
                  <a:lnTo>
                    <a:pt x="25" y="73"/>
                  </a:lnTo>
                  <a:lnTo>
                    <a:pt x="171" y="366"/>
                  </a:lnTo>
                  <a:lnTo>
                    <a:pt x="195" y="439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39;p37"/>
            <p:cNvSpPr/>
            <p:nvPr/>
          </p:nvSpPr>
          <p:spPr>
            <a:xfrm>
              <a:off x="4141800" y="502975"/>
              <a:ext cx="3700" cy="11600"/>
            </a:xfrm>
            <a:custGeom>
              <a:avLst/>
              <a:gdLst/>
              <a:ahLst/>
              <a:cxnLst/>
              <a:rect l="l" t="t" r="r" b="b"/>
              <a:pathLst>
                <a:path w="148" h="464" fill="none" extrusionOk="0">
                  <a:moveTo>
                    <a:pt x="1" y="0"/>
                  </a:moveTo>
                  <a:lnTo>
                    <a:pt x="147" y="46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40;p37"/>
            <p:cNvSpPr/>
            <p:nvPr/>
          </p:nvSpPr>
          <p:spPr>
            <a:xfrm>
              <a:off x="4150950" y="533425"/>
              <a:ext cx="3675" cy="11575"/>
            </a:xfrm>
            <a:custGeom>
              <a:avLst/>
              <a:gdLst/>
              <a:ahLst/>
              <a:cxnLst/>
              <a:rect l="l" t="t" r="r" b="b"/>
              <a:pathLst>
                <a:path w="147" h="463" fill="none" extrusionOk="0">
                  <a:moveTo>
                    <a:pt x="0" y="0"/>
                  </a:moveTo>
                  <a:lnTo>
                    <a:pt x="146" y="46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41;p37"/>
            <p:cNvSpPr/>
            <p:nvPr/>
          </p:nvSpPr>
          <p:spPr>
            <a:xfrm>
              <a:off x="4160675" y="563850"/>
              <a:ext cx="4900" cy="11000"/>
            </a:xfrm>
            <a:custGeom>
              <a:avLst/>
              <a:gdLst/>
              <a:ahLst/>
              <a:cxnLst/>
              <a:rect l="l" t="t" r="r" b="b"/>
              <a:pathLst>
                <a:path w="196" h="440" fill="none" extrusionOk="0">
                  <a:moveTo>
                    <a:pt x="1" y="1"/>
                  </a:moveTo>
                  <a:lnTo>
                    <a:pt x="50" y="123"/>
                  </a:lnTo>
                  <a:lnTo>
                    <a:pt x="196" y="415"/>
                  </a:lnTo>
                  <a:lnTo>
                    <a:pt x="196" y="439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42;p37"/>
            <p:cNvSpPr/>
            <p:nvPr/>
          </p:nvSpPr>
          <p:spPr>
            <a:xfrm>
              <a:off x="4175300" y="591875"/>
              <a:ext cx="7325" cy="9150"/>
            </a:xfrm>
            <a:custGeom>
              <a:avLst/>
              <a:gdLst/>
              <a:ahLst/>
              <a:cxnLst/>
              <a:rect l="l" t="t" r="r" b="b"/>
              <a:pathLst>
                <a:path w="293" h="366" fill="none" extrusionOk="0">
                  <a:moveTo>
                    <a:pt x="0" y="0"/>
                  </a:moveTo>
                  <a:lnTo>
                    <a:pt x="98" y="146"/>
                  </a:lnTo>
                  <a:lnTo>
                    <a:pt x="293" y="36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43;p37"/>
            <p:cNvSpPr/>
            <p:nvPr/>
          </p:nvSpPr>
          <p:spPr>
            <a:xfrm>
              <a:off x="4198425" y="613175"/>
              <a:ext cx="11000" cy="4900"/>
            </a:xfrm>
            <a:custGeom>
              <a:avLst/>
              <a:gdLst/>
              <a:ahLst/>
              <a:cxnLst/>
              <a:rect l="l" t="t" r="r" b="b"/>
              <a:pathLst>
                <a:path w="440" h="196" fill="none" extrusionOk="0">
                  <a:moveTo>
                    <a:pt x="1" y="1"/>
                  </a:moveTo>
                  <a:lnTo>
                    <a:pt x="171" y="98"/>
                  </a:lnTo>
                  <a:lnTo>
                    <a:pt x="439" y="195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44;p37"/>
            <p:cNvSpPr/>
            <p:nvPr/>
          </p:nvSpPr>
          <p:spPr>
            <a:xfrm>
              <a:off x="4228275" y="621100"/>
              <a:ext cx="12200" cy="625"/>
            </a:xfrm>
            <a:custGeom>
              <a:avLst/>
              <a:gdLst/>
              <a:ahLst/>
              <a:cxnLst/>
              <a:rect l="l" t="t" r="r" b="b"/>
              <a:pathLst>
                <a:path w="488" h="25" fill="none" extrusionOk="0">
                  <a:moveTo>
                    <a:pt x="0" y="0"/>
                  </a:moveTo>
                  <a:lnTo>
                    <a:pt x="49" y="25"/>
                  </a:lnTo>
                  <a:lnTo>
                    <a:pt x="487" y="0"/>
                  </a:lnTo>
                  <a:lnTo>
                    <a:pt x="487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45;p37"/>
            <p:cNvSpPr/>
            <p:nvPr/>
          </p:nvSpPr>
          <p:spPr>
            <a:xfrm>
              <a:off x="4259925" y="616225"/>
              <a:ext cx="11600" cy="3075"/>
            </a:xfrm>
            <a:custGeom>
              <a:avLst/>
              <a:gdLst/>
              <a:ahLst/>
              <a:cxnLst/>
              <a:rect l="l" t="t" r="r" b="b"/>
              <a:pathLst>
                <a:path w="464" h="123" fill="none" extrusionOk="0">
                  <a:moveTo>
                    <a:pt x="1" y="122"/>
                  </a:moveTo>
                  <a:lnTo>
                    <a:pt x="196" y="73"/>
                  </a:lnTo>
                  <a:lnTo>
                    <a:pt x="464" y="0"/>
                  </a:lnTo>
                  <a:lnTo>
                    <a:pt x="464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46;p37"/>
            <p:cNvSpPr/>
            <p:nvPr/>
          </p:nvSpPr>
          <p:spPr>
            <a:xfrm>
              <a:off x="4289775" y="602225"/>
              <a:ext cx="10375" cy="6725"/>
            </a:xfrm>
            <a:custGeom>
              <a:avLst/>
              <a:gdLst/>
              <a:ahLst/>
              <a:cxnLst/>
              <a:rect l="l" t="t" r="r" b="b"/>
              <a:pathLst>
                <a:path w="415" h="269" fill="none" extrusionOk="0">
                  <a:moveTo>
                    <a:pt x="0" y="268"/>
                  </a:moveTo>
                  <a:lnTo>
                    <a:pt x="195" y="146"/>
                  </a:lnTo>
                  <a:lnTo>
                    <a:pt x="390" y="0"/>
                  </a:lnTo>
                  <a:lnTo>
                    <a:pt x="414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47;p37"/>
            <p:cNvSpPr/>
            <p:nvPr/>
          </p:nvSpPr>
          <p:spPr>
            <a:xfrm>
              <a:off x="4313525" y="577875"/>
              <a:ext cx="6100" cy="10375"/>
            </a:xfrm>
            <a:custGeom>
              <a:avLst/>
              <a:gdLst/>
              <a:ahLst/>
              <a:cxnLst/>
              <a:rect l="l" t="t" r="r" b="b"/>
              <a:pathLst>
                <a:path w="244" h="415" fill="none" extrusionOk="0">
                  <a:moveTo>
                    <a:pt x="0" y="414"/>
                  </a:moveTo>
                  <a:lnTo>
                    <a:pt x="24" y="365"/>
                  </a:lnTo>
                  <a:lnTo>
                    <a:pt x="146" y="195"/>
                  </a:lnTo>
                  <a:lnTo>
                    <a:pt x="244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48;p37"/>
            <p:cNvSpPr/>
            <p:nvPr/>
          </p:nvSpPr>
          <p:spPr>
            <a:xfrm>
              <a:off x="4326300" y="547425"/>
              <a:ext cx="2450" cy="12200"/>
            </a:xfrm>
            <a:custGeom>
              <a:avLst/>
              <a:gdLst/>
              <a:ahLst/>
              <a:cxnLst/>
              <a:rect l="l" t="t" r="r" b="b"/>
              <a:pathLst>
                <a:path w="98" h="488" fill="none" extrusionOk="0">
                  <a:moveTo>
                    <a:pt x="0" y="487"/>
                  </a:moveTo>
                  <a:lnTo>
                    <a:pt x="49" y="293"/>
                  </a:lnTo>
                  <a:lnTo>
                    <a:pt x="9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49;p37"/>
            <p:cNvSpPr/>
            <p:nvPr/>
          </p:nvSpPr>
          <p:spPr>
            <a:xfrm>
              <a:off x="4329350" y="515750"/>
              <a:ext cx="625" cy="12200"/>
            </a:xfrm>
            <a:custGeom>
              <a:avLst/>
              <a:gdLst/>
              <a:ahLst/>
              <a:cxnLst/>
              <a:rect l="l" t="t" r="r" b="b"/>
              <a:pathLst>
                <a:path w="25" h="488" fill="none" extrusionOk="0">
                  <a:moveTo>
                    <a:pt x="25" y="488"/>
                  </a:moveTo>
                  <a:lnTo>
                    <a:pt x="25" y="464"/>
                  </a:lnTo>
                  <a:lnTo>
                    <a:pt x="25" y="123"/>
                  </a:ln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50;p37"/>
            <p:cNvSpPr/>
            <p:nvPr/>
          </p:nvSpPr>
          <p:spPr>
            <a:xfrm>
              <a:off x="4325075" y="488975"/>
              <a:ext cx="1250" cy="6100"/>
            </a:xfrm>
            <a:custGeom>
              <a:avLst/>
              <a:gdLst/>
              <a:ahLst/>
              <a:cxnLst/>
              <a:rect l="l" t="t" r="r" b="b"/>
              <a:pathLst>
                <a:path w="50" h="244" fill="none" extrusionOk="0">
                  <a:moveTo>
                    <a:pt x="49" y="244"/>
                  </a:moveTo>
                  <a:lnTo>
                    <a:pt x="49" y="244"/>
                  </a:lnTo>
                  <a:lnTo>
                    <a:pt x="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7" name="Picture 2" descr="ØµÙØ±Ø© Ø°Ø§Øª ØµÙØ©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7417" y="117970"/>
            <a:ext cx="609600" cy="5926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9DE32FD6-0CB1-41A0-B4E9-B2880838BC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323052"/>
            <a:ext cx="3875313" cy="2724300"/>
          </a:xfrm>
        </p:spPr>
        <p:txBody>
          <a:bodyPr/>
          <a:lstStyle/>
          <a:p>
            <a:pPr lvl="0"/>
            <a:r>
              <a:rPr lang="en-US" dirty="0">
                <a:solidFill>
                  <a:srgbClr val="002060"/>
                </a:solidFill>
              </a:rPr>
              <a:t>Replacing the motor.</a:t>
            </a:r>
          </a:p>
          <a:p>
            <a:pPr lvl="0"/>
            <a:endParaRPr lang="en-US" dirty="0">
              <a:solidFill>
                <a:srgbClr val="002060"/>
              </a:solidFill>
            </a:endParaRPr>
          </a:p>
          <a:p>
            <a:pPr lvl="0"/>
            <a:endParaRPr lang="en-US" dirty="0">
              <a:solidFill>
                <a:srgbClr val="002060"/>
              </a:solidFill>
            </a:endParaRPr>
          </a:p>
          <a:p>
            <a:r>
              <a:rPr lang="en-US" dirty="0">
                <a:solidFill>
                  <a:srgbClr val="002060"/>
                </a:solidFill>
              </a:rPr>
              <a:t>Stryker seven blades.</a:t>
            </a:r>
          </a:p>
          <a:p>
            <a:pPr marL="101600" indent="0">
              <a:buNone/>
            </a:pPr>
            <a:endParaRPr lang="en-US" dirty="0">
              <a:solidFill>
                <a:srgbClr val="002060"/>
              </a:solidFill>
            </a:endParaRPr>
          </a:p>
          <a:p>
            <a:endParaRPr lang="en-US" dirty="0">
              <a:solidFill>
                <a:srgbClr val="002060"/>
              </a:solidFill>
            </a:endParaRPr>
          </a:p>
          <a:p>
            <a:r>
              <a:rPr lang="en-US" dirty="0">
                <a:solidFill>
                  <a:srgbClr val="002060"/>
                </a:solidFill>
              </a:rPr>
              <a:t>  Adding angle spacer</a:t>
            </a:r>
          </a:p>
          <a:p>
            <a:pPr marL="101600" indent="0">
              <a:buNone/>
            </a:pPr>
            <a:endParaRPr lang="en-US" dirty="0">
              <a:solidFill>
                <a:srgbClr val="002060"/>
              </a:solidFill>
            </a:endParaRPr>
          </a:p>
          <a:p>
            <a:pPr lvl="0"/>
            <a:endParaRPr lang="en-US" dirty="0">
              <a:solidFill>
                <a:srgbClr val="002060"/>
              </a:solidFill>
            </a:endParaRPr>
          </a:p>
          <a:p>
            <a:pPr lvl="0"/>
            <a:endParaRPr lang="en-US" dirty="0">
              <a:solidFill>
                <a:srgbClr val="002060"/>
              </a:solidFill>
            </a:endParaRPr>
          </a:p>
          <a:p>
            <a:pPr marL="101600" lvl="0" indent="0">
              <a:buNone/>
            </a:pPr>
            <a:endParaRPr lang="en-US" dirty="0">
              <a:solidFill>
                <a:srgbClr val="002060"/>
              </a:solidFill>
            </a:endParaRPr>
          </a:p>
          <a:p>
            <a:pPr lvl="0"/>
            <a:endParaRPr lang="en-US" dirty="0">
              <a:solidFill>
                <a:srgbClr val="002060"/>
              </a:solidFill>
            </a:endParaRPr>
          </a:p>
          <a:p>
            <a:pPr lvl="0"/>
            <a:endParaRPr lang="en-US" dirty="0">
              <a:solidFill>
                <a:srgbClr val="002060"/>
              </a:solidFill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828A080-38B6-4D4C-A840-0C3B9923DD0E}"/>
              </a:ext>
            </a:extLst>
          </p:cNvPr>
          <p:cNvGrpSpPr/>
          <p:nvPr/>
        </p:nvGrpSpPr>
        <p:grpSpPr>
          <a:xfrm>
            <a:off x="4599867" y="1323052"/>
            <a:ext cx="3265805" cy="1010285"/>
            <a:chOff x="0" y="0"/>
            <a:chExt cx="3265932" cy="1010412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C778374C-532D-4746-AE70-9473AF086960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3265932" cy="1010412"/>
            </a:xfrm>
            <a:prstGeom prst="rect">
              <a:avLst/>
            </a:prstGeom>
          </p:spPr>
        </p:pic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6CD493BE-BA15-41F2-9ACC-37047EDCD46F}"/>
                </a:ext>
              </a:extLst>
            </p:cNvPr>
            <p:cNvSpPr/>
            <p:nvPr/>
          </p:nvSpPr>
          <p:spPr>
            <a:xfrm>
              <a:off x="2669794" y="737"/>
              <a:ext cx="50673" cy="22437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 algn="l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4308" y="2239081"/>
            <a:ext cx="2227532" cy="2713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8858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 and Future Recommendation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16</a:t>
            </a:fld>
            <a:endParaRPr lang="uk-UA"/>
          </a:p>
        </p:txBody>
      </p:sp>
      <p:sp>
        <p:nvSpPr>
          <p:cNvPr id="7" name="TextBox 6"/>
          <p:cNvSpPr txBox="1"/>
          <p:nvPr/>
        </p:nvSpPr>
        <p:spPr>
          <a:xfrm>
            <a:off x="70008" y="48848"/>
            <a:ext cx="47272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134691"/>
                </a:solidFill>
                <a:latin typeface="Roboto Condensed"/>
              </a:rPr>
              <a:t>ASSE 4311: Learning Outcomes Assessment III - SDP</a:t>
            </a:r>
          </a:p>
        </p:txBody>
      </p:sp>
      <p:grpSp>
        <p:nvGrpSpPr>
          <p:cNvPr id="9" name="Google Shape;823;p37"/>
          <p:cNvGrpSpPr/>
          <p:nvPr/>
        </p:nvGrpSpPr>
        <p:grpSpPr>
          <a:xfrm>
            <a:off x="464651" y="666624"/>
            <a:ext cx="349624" cy="311806"/>
            <a:chOff x="3927500" y="301425"/>
            <a:chExt cx="461550" cy="411625"/>
          </a:xfrm>
        </p:grpSpPr>
        <p:sp>
          <p:nvSpPr>
            <p:cNvPr id="10" name="Google Shape;824;p37"/>
            <p:cNvSpPr/>
            <p:nvPr/>
          </p:nvSpPr>
          <p:spPr>
            <a:xfrm>
              <a:off x="4080925" y="302050"/>
              <a:ext cx="154075" cy="411000"/>
            </a:xfrm>
            <a:custGeom>
              <a:avLst/>
              <a:gdLst/>
              <a:ahLst/>
              <a:cxnLst/>
              <a:rect l="l" t="t" r="r" b="b"/>
              <a:pathLst>
                <a:path w="6163" h="16440" fill="none" extrusionOk="0">
                  <a:moveTo>
                    <a:pt x="6162" y="3118"/>
                  </a:moveTo>
                  <a:lnTo>
                    <a:pt x="0" y="0"/>
                  </a:lnTo>
                  <a:lnTo>
                    <a:pt x="0" y="13322"/>
                  </a:lnTo>
                  <a:lnTo>
                    <a:pt x="6162" y="16440"/>
                  </a:lnTo>
                  <a:lnTo>
                    <a:pt x="6162" y="3118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825;p37"/>
            <p:cNvSpPr/>
            <p:nvPr/>
          </p:nvSpPr>
          <p:spPr>
            <a:xfrm>
              <a:off x="3927500" y="301425"/>
              <a:ext cx="153450" cy="406150"/>
            </a:xfrm>
            <a:custGeom>
              <a:avLst/>
              <a:gdLst/>
              <a:ahLst/>
              <a:cxnLst/>
              <a:rect l="l" t="t" r="r" b="b"/>
              <a:pathLst>
                <a:path w="6138" h="16246" fill="none" extrusionOk="0">
                  <a:moveTo>
                    <a:pt x="6137" y="1"/>
                  </a:moveTo>
                  <a:lnTo>
                    <a:pt x="536" y="2850"/>
                  </a:lnTo>
                  <a:lnTo>
                    <a:pt x="536" y="2850"/>
                  </a:lnTo>
                  <a:lnTo>
                    <a:pt x="414" y="2899"/>
                  </a:lnTo>
                  <a:lnTo>
                    <a:pt x="317" y="2997"/>
                  </a:lnTo>
                  <a:lnTo>
                    <a:pt x="219" y="3094"/>
                  </a:lnTo>
                  <a:lnTo>
                    <a:pt x="146" y="3216"/>
                  </a:lnTo>
                  <a:lnTo>
                    <a:pt x="73" y="3313"/>
                  </a:lnTo>
                  <a:lnTo>
                    <a:pt x="24" y="3435"/>
                  </a:lnTo>
                  <a:lnTo>
                    <a:pt x="0" y="3557"/>
                  </a:lnTo>
                  <a:lnTo>
                    <a:pt x="0" y="3679"/>
                  </a:lnTo>
                  <a:lnTo>
                    <a:pt x="0" y="15880"/>
                  </a:lnTo>
                  <a:lnTo>
                    <a:pt x="0" y="15880"/>
                  </a:lnTo>
                  <a:lnTo>
                    <a:pt x="0" y="16002"/>
                  </a:lnTo>
                  <a:lnTo>
                    <a:pt x="49" y="16075"/>
                  </a:lnTo>
                  <a:lnTo>
                    <a:pt x="97" y="16148"/>
                  </a:lnTo>
                  <a:lnTo>
                    <a:pt x="170" y="16197"/>
                  </a:lnTo>
                  <a:lnTo>
                    <a:pt x="244" y="16221"/>
                  </a:lnTo>
                  <a:lnTo>
                    <a:pt x="341" y="16246"/>
                  </a:lnTo>
                  <a:lnTo>
                    <a:pt x="463" y="16221"/>
                  </a:lnTo>
                  <a:lnTo>
                    <a:pt x="560" y="16173"/>
                  </a:lnTo>
                  <a:lnTo>
                    <a:pt x="6137" y="13323"/>
                  </a:lnTo>
                  <a:lnTo>
                    <a:pt x="6137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826;p37"/>
            <p:cNvSpPr/>
            <p:nvPr/>
          </p:nvSpPr>
          <p:spPr>
            <a:xfrm>
              <a:off x="4234975" y="306925"/>
              <a:ext cx="154075" cy="405525"/>
            </a:xfrm>
            <a:custGeom>
              <a:avLst/>
              <a:gdLst/>
              <a:ahLst/>
              <a:cxnLst/>
              <a:rect l="l" t="t" r="r" b="b"/>
              <a:pathLst>
                <a:path w="6163" h="16221" fill="none" extrusionOk="0">
                  <a:moveTo>
                    <a:pt x="5578" y="49"/>
                  </a:moveTo>
                  <a:lnTo>
                    <a:pt x="0" y="2898"/>
                  </a:lnTo>
                  <a:lnTo>
                    <a:pt x="0" y="16221"/>
                  </a:lnTo>
                  <a:lnTo>
                    <a:pt x="5626" y="13371"/>
                  </a:lnTo>
                  <a:lnTo>
                    <a:pt x="5626" y="13371"/>
                  </a:lnTo>
                  <a:lnTo>
                    <a:pt x="5724" y="13322"/>
                  </a:lnTo>
                  <a:lnTo>
                    <a:pt x="5845" y="13225"/>
                  </a:lnTo>
                  <a:lnTo>
                    <a:pt x="5918" y="13127"/>
                  </a:lnTo>
                  <a:lnTo>
                    <a:pt x="6016" y="13030"/>
                  </a:lnTo>
                  <a:lnTo>
                    <a:pt x="6065" y="12908"/>
                  </a:lnTo>
                  <a:lnTo>
                    <a:pt x="6113" y="12786"/>
                  </a:lnTo>
                  <a:lnTo>
                    <a:pt x="6138" y="12665"/>
                  </a:lnTo>
                  <a:lnTo>
                    <a:pt x="6162" y="12543"/>
                  </a:lnTo>
                  <a:lnTo>
                    <a:pt x="6162" y="341"/>
                  </a:lnTo>
                  <a:lnTo>
                    <a:pt x="6162" y="341"/>
                  </a:lnTo>
                  <a:lnTo>
                    <a:pt x="6138" y="219"/>
                  </a:lnTo>
                  <a:lnTo>
                    <a:pt x="6113" y="146"/>
                  </a:lnTo>
                  <a:lnTo>
                    <a:pt x="6065" y="73"/>
                  </a:lnTo>
                  <a:lnTo>
                    <a:pt x="5992" y="24"/>
                  </a:lnTo>
                  <a:lnTo>
                    <a:pt x="5894" y="0"/>
                  </a:lnTo>
                  <a:lnTo>
                    <a:pt x="5797" y="0"/>
                  </a:lnTo>
                  <a:lnTo>
                    <a:pt x="5699" y="0"/>
                  </a:lnTo>
                  <a:lnTo>
                    <a:pt x="5578" y="49"/>
                  </a:lnTo>
                  <a:lnTo>
                    <a:pt x="5578" y="49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827;p37"/>
            <p:cNvSpPr/>
            <p:nvPr/>
          </p:nvSpPr>
          <p:spPr>
            <a:xfrm>
              <a:off x="4295850" y="442075"/>
              <a:ext cx="46300" cy="26225"/>
            </a:xfrm>
            <a:custGeom>
              <a:avLst/>
              <a:gdLst/>
              <a:ahLst/>
              <a:cxnLst/>
              <a:rect l="l" t="t" r="r" b="b"/>
              <a:pathLst>
                <a:path w="1852" h="1049" fill="none" extrusionOk="0">
                  <a:moveTo>
                    <a:pt x="1" y="1"/>
                  </a:moveTo>
                  <a:lnTo>
                    <a:pt x="1852" y="1048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828;p37"/>
            <p:cNvSpPr/>
            <p:nvPr/>
          </p:nvSpPr>
          <p:spPr>
            <a:xfrm>
              <a:off x="4296475" y="415900"/>
              <a:ext cx="45075" cy="78575"/>
            </a:xfrm>
            <a:custGeom>
              <a:avLst/>
              <a:gdLst/>
              <a:ahLst/>
              <a:cxnLst/>
              <a:rect l="l" t="t" r="r" b="b"/>
              <a:pathLst>
                <a:path w="1803" h="3143" fill="none" extrusionOk="0">
                  <a:moveTo>
                    <a:pt x="1802" y="1"/>
                  </a:moveTo>
                  <a:lnTo>
                    <a:pt x="0" y="314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829;p37"/>
            <p:cNvSpPr/>
            <p:nvPr/>
          </p:nvSpPr>
          <p:spPr>
            <a:xfrm>
              <a:off x="3968275" y="590050"/>
              <a:ext cx="25" cy="6100"/>
            </a:xfrm>
            <a:custGeom>
              <a:avLst/>
              <a:gdLst/>
              <a:ahLst/>
              <a:cxnLst/>
              <a:rect l="l" t="t" r="r" b="b"/>
              <a:pathLst>
                <a:path w="1" h="244" fill="none" extrusionOk="0">
                  <a:moveTo>
                    <a:pt x="1" y="244"/>
                  </a:moveTo>
                  <a:lnTo>
                    <a:pt x="1" y="244"/>
                  </a:lnTo>
                  <a:lnTo>
                    <a:pt x="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830;p37"/>
            <p:cNvSpPr/>
            <p:nvPr/>
          </p:nvSpPr>
          <p:spPr>
            <a:xfrm>
              <a:off x="3970725" y="558375"/>
              <a:ext cx="1850" cy="12200"/>
            </a:xfrm>
            <a:custGeom>
              <a:avLst/>
              <a:gdLst/>
              <a:ahLst/>
              <a:cxnLst/>
              <a:rect l="l" t="t" r="r" b="b"/>
              <a:pathLst>
                <a:path w="74" h="488" fill="none" extrusionOk="0">
                  <a:moveTo>
                    <a:pt x="0" y="488"/>
                  </a:moveTo>
                  <a:lnTo>
                    <a:pt x="73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831;p37"/>
            <p:cNvSpPr/>
            <p:nvPr/>
          </p:nvSpPr>
          <p:spPr>
            <a:xfrm>
              <a:off x="3976200" y="527325"/>
              <a:ext cx="3675" cy="12200"/>
            </a:xfrm>
            <a:custGeom>
              <a:avLst/>
              <a:gdLst/>
              <a:ahLst/>
              <a:cxnLst/>
              <a:rect l="l" t="t" r="r" b="b"/>
              <a:pathLst>
                <a:path w="147" h="488" fill="none" extrusionOk="0">
                  <a:moveTo>
                    <a:pt x="0" y="488"/>
                  </a:moveTo>
                  <a:lnTo>
                    <a:pt x="98" y="147"/>
                  </a:lnTo>
                  <a:lnTo>
                    <a:pt x="147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832;p37"/>
            <p:cNvSpPr/>
            <p:nvPr/>
          </p:nvSpPr>
          <p:spPr>
            <a:xfrm>
              <a:off x="3985950" y="498100"/>
              <a:ext cx="4875" cy="10975"/>
            </a:xfrm>
            <a:custGeom>
              <a:avLst/>
              <a:gdLst/>
              <a:ahLst/>
              <a:cxnLst/>
              <a:rect l="l" t="t" r="r" b="b"/>
              <a:pathLst>
                <a:path w="195" h="439" fill="none" extrusionOk="0">
                  <a:moveTo>
                    <a:pt x="0" y="439"/>
                  </a:moveTo>
                  <a:lnTo>
                    <a:pt x="195" y="25"/>
                  </a:lnTo>
                  <a:lnTo>
                    <a:pt x="195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833;p37"/>
            <p:cNvSpPr/>
            <p:nvPr/>
          </p:nvSpPr>
          <p:spPr>
            <a:xfrm>
              <a:off x="4000550" y="471300"/>
              <a:ext cx="7325" cy="9775"/>
            </a:xfrm>
            <a:custGeom>
              <a:avLst/>
              <a:gdLst/>
              <a:ahLst/>
              <a:cxnLst/>
              <a:rect l="l" t="t" r="r" b="b"/>
              <a:pathLst>
                <a:path w="293" h="391" fill="none" extrusionOk="0">
                  <a:moveTo>
                    <a:pt x="1" y="391"/>
                  </a:moveTo>
                  <a:lnTo>
                    <a:pt x="74" y="269"/>
                  </a:lnTo>
                  <a:lnTo>
                    <a:pt x="293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834;p37"/>
            <p:cNvSpPr/>
            <p:nvPr/>
          </p:nvSpPr>
          <p:spPr>
            <a:xfrm>
              <a:off x="4021250" y="450600"/>
              <a:ext cx="10375" cy="6725"/>
            </a:xfrm>
            <a:custGeom>
              <a:avLst/>
              <a:gdLst/>
              <a:ahLst/>
              <a:cxnLst/>
              <a:rect l="l" t="t" r="r" b="b"/>
              <a:pathLst>
                <a:path w="415" h="269" fill="none" extrusionOk="0">
                  <a:moveTo>
                    <a:pt x="1" y="269"/>
                  </a:moveTo>
                  <a:lnTo>
                    <a:pt x="25" y="244"/>
                  </a:lnTo>
                  <a:lnTo>
                    <a:pt x="220" y="123"/>
                  </a:lnTo>
                  <a:lnTo>
                    <a:pt x="415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835;p37"/>
            <p:cNvSpPr/>
            <p:nvPr/>
          </p:nvSpPr>
          <p:spPr>
            <a:xfrm>
              <a:off x="4049250" y="440250"/>
              <a:ext cx="11600" cy="2475"/>
            </a:xfrm>
            <a:custGeom>
              <a:avLst/>
              <a:gdLst/>
              <a:ahLst/>
              <a:cxnLst/>
              <a:rect l="l" t="t" r="r" b="b"/>
              <a:pathLst>
                <a:path w="464" h="99" fill="none" extrusionOk="0">
                  <a:moveTo>
                    <a:pt x="1" y="98"/>
                  </a:moveTo>
                  <a:lnTo>
                    <a:pt x="220" y="50"/>
                  </a:lnTo>
                  <a:lnTo>
                    <a:pt x="464" y="1"/>
                  </a:lnTo>
                  <a:lnTo>
                    <a:pt x="464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836;p37"/>
            <p:cNvSpPr/>
            <p:nvPr/>
          </p:nvSpPr>
          <p:spPr>
            <a:xfrm>
              <a:off x="4080325" y="439650"/>
              <a:ext cx="12200" cy="1850"/>
            </a:xfrm>
            <a:custGeom>
              <a:avLst/>
              <a:gdLst/>
              <a:ahLst/>
              <a:cxnLst/>
              <a:rect l="l" t="t" r="r" b="b"/>
              <a:pathLst>
                <a:path w="488" h="74" fill="none" extrusionOk="0">
                  <a:moveTo>
                    <a:pt x="0" y="0"/>
                  </a:moveTo>
                  <a:lnTo>
                    <a:pt x="146" y="0"/>
                  </a:lnTo>
                  <a:lnTo>
                    <a:pt x="463" y="74"/>
                  </a:lnTo>
                  <a:lnTo>
                    <a:pt x="487" y="74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837;p37"/>
            <p:cNvSpPr/>
            <p:nvPr/>
          </p:nvSpPr>
          <p:spPr>
            <a:xfrm>
              <a:off x="4110150" y="450000"/>
              <a:ext cx="9150" cy="7950"/>
            </a:xfrm>
            <a:custGeom>
              <a:avLst/>
              <a:gdLst/>
              <a:ahLst/>
              <a:cxnLst/>
              <a:rect l="l" t="t" r="r" b="b"/>
              <a:pathLst>
                <a:path w="366" h="318" fill="none" extrusionOk="0">
                  <a:moveTo>
                    <a:pt x="0" y="1"/>
                  </a:moveTo>
                  <a:lnTo>
                    <a:pt x="98" y="74"/>
                  </a:lnTo>
                  <a:lnTo>
                    <a:pt x="317" y="268"/>
                  </a:lnTo>
                  <a:lnTo>
                    <a:pt x="366" y="317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838;p37"/>
            <p:cNvSpPr/>
            <p:nvPr/>
          </p:nvSpPr>
          <p:spPr>
            <a:xfrm>
              <a:off x="4130250" y="473750"/>
              <a:ext cx="4900" cy="10975"/>
            </a:xfrm>
            <a:custGeom>
              <a:avLst/>
              <a:gdLst/>
              <a:ahLst/>
              <a:cxnLst/>
              <a:rect l="l" t="t" r="r" b="b"/>
              <a:pathLst>
                <a:path w="196" h="439" fill="none" extrusionOk="0">
                  <a:moveTo>
                    <a:pt x="0" y="0"/>
                  </a:moveTo>
                  <a:lnTo>
                    <a:pt x="25" y="73"/>
                  </a:lnTo>
                  <a:lnTo>
                    <a:pt x="171" y="366"/>
                  </a:lnTo>
                  <a:lnTo>
                    <a:pt x="195" y="439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39;p37"/>
            <p:cNvSpPr/>
            <p:nvPr/>
          </p:nvSpPr>
          <p:spPr>
            <a:xfrm>
              <a:off x="4141800" y="502975"/>
              <a:ext cx="3700" cy="11600"/>
            </a:xfrm>
            <a:custGeom>
              <a:avLst/>
              <a:gdLst/>
              <a:ahLst/>
              <a:cxnLst/>
              <a:rect l="l" t="t" r="r" b="b"/>
              <a:pathLst>
                <a:path w="148" h="464" fill="none" extrusionOk="0">
                  <a:moveTo>
                    <a:pt x="1" y="0"/>
                  </a:moveTo>
                  <a:lnTo>
                    <a:pt x="147" y="46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40;p37"/>
            <p:cNvSpPr/>
            <p:nvPr/>
          </p:nvSpPr>
          <p:spPr>
            <a:xfrm>
              <a:off x="4150950" y="533425"/>
              <a:ext cx="3675" cy="11575"/>
            </a:xfrm>
            <a:custGeom>
              <a:avLst/>
              <a:gdLst/>
              <a:ahLst/>
              <a:cxnLst/>
              <a:rect l="l" t="t" r="r" b="b"/>
              <a:pathLst>
                <a:path w="147" h="463" fill="none" extrusionOk="0">
                  <a:moveTo>
                    <a:pt x="0" y="0"/>
                  </a:moveTo>
                  <a:lnTo>
                    <a:pt x="146" y="46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41;p37"/>
            <p:cNvSpPr/>
            <p:nvPr/>
          </p:nvSpPr>
          <p:spPr>
            <a:xfrm>
              <a:off x="4160675" y="563850"/>
              <a:ext cx="4900" cy="11000"/>
            </a:xfrm>
            <a:custGeom>
              <a:avLst/>
              <a:gdLst/>
              <a:ahLst/>
              <a:cxnLst/>
              <a:rect l="l" t="t" r="r" b="b"/>
              <a:pathLst>
                <a:path w="196" h="440" fill="none" extrusionOk="0">
                  <a:moveTo>
                    <a:pt x="1" y="1"/>
                  </a:moveTo>
                  <a:lnTo>
                    <a:pt x="50" y="123"/>
                  </a:lnTo>
                  <a:lnTo>
                    <a:pt x="196" y="415"/>
                  </a:lnTo>
                  <a:lnTo>
                    <a:pt x="196" y="439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42;p37"/>
            <p:cNvSpPr/>
            <p:nvPr/>
          </p:nvSpPr>
          <p:spPr>
            <a:xfrm>
              <a:off x="4175300" y="591875"/>
              <a:ext cx="7325" cy="9150"/>
            </a:xfrm>
            <a:custGeom>
              <a:avLst/>
              <a:gdLst/>
              <a:ahLst/>
              <a:cxnLst/>
              <a:rect l="l" t="t" r="r" b="b"/>
              <a:pathLst>
                <a:path w="293" h="366" fill="none" extrusionOk="0">
                  <a:moveTo>
                    <a:pt x="0" y="0"/>
                  </a:moveTo>
                  <a:lnTo>
                    <a:pt x="98" y="146"/>
                  </a:lnTo>
                  <a:lnTo>
                    <a:pt x="293" y="36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43;p37"/>
            <p:cNvSpPr/>
            <p:nvPr/>
          </p:nvSpPr>
          <p:spPr>
            <a:xfrm>
              <a:off x="4198425" y="613175"/>
              <a:ext cx="11000" cy="4900"/>
            </a:xfrm>
            <a:custGeom>
              <a:avLst/>
              <a:gdLst/>
              <a:ahLst/>
              <a:cxnLst/>
              <a:rect l="l" t="t" r="r" b="b"/>
              <a:pathLst>
                <a:path w="440" h="196" fill="none" extrusionOk="0">
                  <a:moveTo>
                    <a:pt x="1" y="1"/>
                  </a:moveTo>
                  <a:lnTo>
                    <a:pt x="171" y="98"/>
                  </a:lnTo>
                  <a:lnTo>
                    <a:pt x="439" y="195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44;p37"/>
            <p:cNvSpPr/>
            <p:nvPr/>
          </p:nvSpPr>
          <p:spPr>
            <a:xfrm>
              <a:off x="4228275" y="621100"/>
              <a:ext cx="12200" cy="625"/>
            </a:xfrm>
            <a:custGeom>
              <a:avLst/>
              <a:gdLst/>
              <a:ahLst/>
              <a:cxnLst/>
              <a:rect l="l" t="t" r="r" b="b"/>
              <a:pathLst>
                <a:path w="488" h="25" fill="none" extrusionOk="0">
                  <a:moveTo>
                    <a:pt x="0" y="0"/>
                  </a:moveTo>
                  <a:lnTo>
                    <a:pt x="49" y="25"/>
                  </a:lnTo>
                  <a:lnTo>
                    <a:pt x="487" y="0"/>
                  </a:lnTo>
                  <a:lnTo>
                    <a:pt x="487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45;p37"/>
            <p:cNvSpPr/>
            <p:nvPr/>
          </p:nvSpPr>
          <p:spPr>
            <a:xfrm>
              <a:off x="4259925" y="616225"/>
              <a:ext cx="11600" cy="3075"/>
            </a:xfrm>
            <a:custGeom>
              <a:avLst/>
              <a:gdLst/>
              <a:ahLst/>
              <a:cxnLst/>
              <a:rect l="l" t="t" r="r" b="b"/>
              <a:pathLst>
                <a:path w="464" h="123" fill="none" extrusionOk="0">
                  <a:moveTo>
                    <a:pt x="1" y="122"/>
                  </a:moveTo>
                  <a:lnTo>
                    <a:pt x="196" y="73"/>
                  </a:lnTo>
                  <a:lnTo>
                    <a:pt x="464" y="0"/>
                  </a:lnTo>
                  <a:lnTo>
                    <a:pt x="464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46;p37"/>
            <p:cNvSpPr/>
            <p:nvPr/>
          </p:nvSpPr>
          <p:spPr>
            <a:xfrm>
              <a:off x="4289775" y="602225"/>
              <a:ext cx="10375" cy="6725"/>
            </a:xfrm>
            <a:custGeom>
              <a:avLst/>
              <a:gdLst/>
              <a:ahLst/>
              <a:cxnLst/>
              <a:rect l="l" t="t" r="r" b="b"/>
              <a:pathLst>
                <a:path w="415" h="269" fill="none" extrusionOk="0">
                  <a:moveTo>
                    <a:pt x="0" y="268"/>
                  </a:moveTo>
                  <a:lnTo>
                    <a:pt x="195" y="146"/>
                  </a:lnTo>
                  <a:lnTo>
                    <a:pt x="390" y="0"/>
                  </a:lnTo>
                  <a:lnTo>
                    <a:pt x="414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47;p37"/>
            <p:cNvSpPr/>
            <p:nvPr/>
          </p:nvSpPr>
          <p:spPr>
            <a:xfrm>
              <a:off x="4313525" y="577875"/>
              <a:ext cx="6100" cy="10375"/>
            </a:xfrm>
            <a:custGeom>
              <a:avLst/>
              <a:gdLst/>
              <a:ahLst/>
              <a:cxnLst/>
              <a:rect l="l" t="t" r="r" b="b"/>
              <a:pathLst>
                <a:path w="244" h="415" fill="none" extrusionOk="0">
                  <a:moveTo>
                    <a:pt x="0" y="414"/>
                  </a:moveTo>
                  <a:lnTo>
                    <a:pt x="24" y="365"/>
                  </a:lnTo>
                  <a:lnTo>
                    <a:pt x="146" y="195"/>
                  </a:lnTo>
                  <a:lnTo>
                    <a:pt x="244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48;p37"/>
            <p:cNvSpPr/>
            <p:nvPr/>
          </p:nvSpPr>
          <p:spPr>
            <a:xfrm>
              <a:off x="4326300" y="547425"/>
              <a:ext cx="2450" cy="12200"/>
            </a:xfrm>
            <a:custGeom>
              <a:avLst/>
              <a:gdLst/>
              <a:ahLst/>
              <a:cxnLst/>
              <a:rect l="l" t="t" r="r" b="b"/>
              <a:pathLst>
                <a:path w="98" h="488" fill="none" extrusionOk="0">
                  <a:moveTo>
                    <a:pt x="0" y="487"/>
                  </a:moveTo>
                  <a:lnTo>
                    <a:pt x="49" y="293"/>
                  </a:lnTo>
                  <a:lnTo>
                    <a:pt x="9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49;p37"/>
            <p:cNvSpPr/>
            <p:nvPr/>
          </p:nvSpPr>
          <p:spPr>
            <a:xfrm>
              <a:off x="4329350" y="515750"/>
              <a:ext cx="625" cy="12200"/>
            </a:xfrm>
            <a:custGeom>
              <a:avLst/>
              <a:gdLst/>
              <a:ahLst/>
              <a:cxnLst/>
              <a:rect l="l" t="t" r="r" b="b"/>
              <a:pathLst>
                <a:path w="25" h="488" fill="none" extrusionOk="0">
                  <a:moveTo>
                    <a:pt x="25" y="488"/>
                  </a:moveTo>
                  <a:lnTo>
                    <a:pt x="25" y="464"/>
                  </a:lnTo>
                  <a:lnTo>
                    <a:pt x="25" y="123"/>
                  </a:ln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50;p37"/>
            <p:cNvSpPr/>
            <p:nvPr/>
          </p:nvSpPr>
          <p:spPr>
            <a:xfrm>
              <a:off x="4325075" y="488975"/>
              <a:ext cx="1250" cy="6100"/>
            </a:xfrm>
            <a:custGeom>
              <a:avLst/>
              <a:gdLst/>
              <a:ahLst/>
              <a:cxnLst/>
              <a:rect l="l" t="t" r="r" b="b"/>
              <a:pathLst>
                <a:path w="50" h="244" fill="none" extrusionOk="0">
                  <a:moveTo>
                    <a:pt x="49" y="244"/>
                  </a:moveTo>
                  <a:lnTo>
                    <a:pt x="49" y="244"/>
                  </a:lnTo>
                  <a:lnTo>
                    <a:pt x="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7" name="Picture 2" descr="ØµÙØ±Ø© Ø°Ø§Øª ØµÙØ©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7417" y="117970"/>
            <a:ext cx="609600" cy="5926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3080" y="1484629"/>
            <a:ext cx="2727872" cy="34674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9584" y="1225503"/>
            <a:ext cx="3142604" cy="2938647"/>
          </a:xfrm>
          <a:prstGeom prst="rect">
            <a:avLst/>
          </a:prstGeom>
        </p:spPr>
      </p:pic>
      <p:sp>
        <p:nvSpPr>
          <p:cNvPr id="44" name="Arrow: Right 8">
            <a:extLst>
              <a:ext uri="{FF2B5EF4-FFF2-40B4-BE49-F238E27FC236}">
                <a16:creationId xmlns:a16="http://schemas.microsoft.com/office/drawing/2014/main" id="{34FE656A-EED1-47CB-985C-3DA829FFDEDD}"/>
              </a:ext>
            </a:extLst>
          </p:cNvPr>
          <p:cNvSpPr/>
          <p:nvPr/>
        </p:nvSpPr>
        <p:spPr>
          <a:xfrm rot="10123440">
            <a:off x="4029776" y="2808169"/>
            <a:ext cx="2030714" cy="325109"/>
          </a:xfrm>
          <a:prstGeom prst="rightArrow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40635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5"/>
          <p:cNvSpPr txBox="1">
            <a:spLocks noGrp="1"/>
          </p:cNvSpPr>
          <p:nvPr>
            <p:ph type="body" idx="1"/>
          </p:nvPr>
        </p:nvSpPr>
        <p:spPr>
          <a:xfrm>
            <a:off x="941608" y="1544078"/>
            <a:ext cx="5090700" cy="27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en" dirty="0"/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4800" b="1" dirty="0"/>
              <a:t>THANKS !!</a:t>
            </a:r>
            <a:endParaRPr sz="4800" b="1" dirty="0"/>
          </a:p>
        </p:txBody>
      </p:sp>
      <p:sp>
        <p:nvSpPr>
          <p:cNvPr id="230" name="Google Shape;230;p15"/>
          <p:cNvSpPr txBox="1">
            <a:spLocks noGrp="1"/>
          </p:cNvSpPr>
          <p:nvPr>
            <p:ph type="sldNum" idx="4294967295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17</a:t>
            </a:fld>
            <a:endParaRPr/>
          </a:p>
        </p:txBody>
      </p:sp>
      <p:sp>
        <p:nvSpPr>
          <p:cNvPr id="231" name="Google Shape;231;p15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17</a:t>
            </a:fld>
            <a:endParaRPr/>
          </a:p>
        </p:txBody>
      </p:sp>
      <p:pic>
        <p:nvPicPr>
          <p:cNvPr id="5" name="Picture 2" descr="ØµÙØ±Ø© Ø°Ø§Øª ØµÙØ©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7418" y="141238"/>
            <a:ext cx="609600" cy="5926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2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OUTLINE</a:t>
            </a:r>
            <a:endParaRPr dirty="0"/>
          </a:p>
        </p:txBody>
      </p:sp>
      <p:sp>
        <p:nvSpPr>
          <p:cNvPr id="192" name="Google Shape;192;p1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</a:t>
            </a:fld>
            <a:endParaRPr/>
          </a:p>
        </p:txBody>
      </p:sp>
      <p:sp>
        <p:nvSpPr>
          <p:cNvPr id="193" name="Google Shape;193;p12"/>
          <p:cNvSpPr txBox="1">
            <a:spLocks noGrp="1"/>
          </p:cNvSpPr>
          <p:nvPr>
            <p:ph type="body" idx="1"/>
          </p:nvPr>
        </p:nvSpPr>
        <p:spPr>
          <a:xfrm>
            <a:off x="814275" y="1744425"/>
            <a:ext cx="3084300" cy="175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dirty="0">
              <a:solidFill>
                <a:srgbClr val="FF9800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dirty="0"/>
          </a:p>
          <a:p>
            <a:pPr marL="0" lvl="0" indent="0" algn="l" rtl="0">
              <a:spcBef>
                <a:spcPts val="600"/>
              </a:spcBef>
              <a:spcAft>
                <a:spcPts val="1000"/>
              </a:spcAft>
              <a:buNone/>
            </a:pPr>
            <a:endParaRPr dirty="0"/>
          </a:p>
        </p:txBody>
      </p:sp>
      <p:grpSp>
        <p:nvGrpSpPr>
          <p:cNvPr id="194" name="Google Shape;194;p12"/>
          <p:cNvGrpSpPr/>
          <p:nvPr/>
        </p:nvGrpSpPr>
        <p:grpSpPr>
          <a:xfrm>
            <a:off x="293683" y="574116"/>
            <a:ext cx="309041" cy="403123"/>
            <a:chOff x="590250" y="244200"/>
            <a:chExt cx="407975" cy="532175"/>
          </a:xfrm>
        </p:grpSpPr>
        <p:sp>
          <p:nvSpPr>
            <p:cNvPr id="195" name="Google Shape;195;p12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l" t="t" r="r" b="b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2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l" t="t" r="r" b="b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2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l" t="t" r="r" b="b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2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2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2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l" t="t" r="r" b="b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2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2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2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12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12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2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2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3" name="Picture 2" descr="ØµÙØ±Ø© Ø°Ø§Øª ØµÙØ©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7418" y="141238"/>
            <a:ext cx="609600" cy="5926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4"/>
          <p:cNvSpPr>
            <a:spLocks noGrp="1"/>
          </p:cNvSpPr>
          <p:nvPr>
            <p:ph type="body" idx="2"/>
          </p:nvPr>
        </p:nvSpPr>
        <p:spPr>
          <a:xfrm>
            <a:off x="293683" y="1537988"/>
            <a:ext cx="6528136" cy="2724300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Project Introduction.</a:t>
            </a: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Objectives.</a:t>
            </a:r>
          </a:p>
          <a:p>
            <a:r>
              <a:rPr lang="en" dirty="0">
                <a:solidFill>
                  <a:schemeClr val="accent1">
                    <a:lumMod val="50000"/>
                  </a:schemeClr>
                </a:solidFill>
              </a:rPr>
              <a:t>Project Relevance</a:t>
            </a: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Design Constrains.</a:t>
            </a:r>
            <a:endParaRPr lang="en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Engineering Standards.</a:t>
            </a: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Conceptual Design.</a:t>
            </a:r>
          </a:p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Testing &amp; Results</a:t>
            </a:r>
          </a:p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Conclusion &amp; Future Recommendations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0008" y="48848"/>
            <a:ext cx="47272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134691"/>
                </a:solidFill>
                <a:latin typeface="Roboto Condensed"/>
              </a:rPr>
              <a:t>ASSE 4311: Learning Outcomes Assessment III - SDP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2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Project Introduction</a:t>
            </a:r>
            <a:endParaRPr dirty="0"/>
          </a:p>
        </p:txBody>
      </p:sp>
      <p:sp>
        <p:nvSpPr>
          <p:cNvPr id="192" name="Google Shape;192;p1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</a:t>
            </a:fld>
            <a:endParaRPr/>
          </a:p>
        </p:txBody>
      </p:sp>
      <p:grpSp>
        <p:nvGrpSpPr>
          <p:cNvPr id="194" name="Google Shape;194;p12"/>
          <p:cNvGrpSpPr/>
          <p:nvPr/>
        </p:nvGrpSpPr>
        <p:grpSpPr>
          <a:xfrm>
            <a:off x="293683" y="574116"/>
            <a:ext cx="309041" cy="403123"/>
            <a:chOff x="590250" y="244200"/>
            <a:chExt cx="407975" cy="532175"/>
          </a:xfrm>
        </p:grpSpPr>
        <p:sp>
          <p:nvSpPr>
            <p:cNvPr id="195" name="Google Shape;195;p12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l" t="t" r="r" b="b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2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l" t="t" r="r" b="b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2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l" t="t" r="r" b="b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2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2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2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l" t="t" r="r" b="b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2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2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2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12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12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2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2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3" name="Picture 2" descr="ØµÙØ±Ø© Ø°Ø§Øª ØµÙØ©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7418" y="141238"/>
            <a:ext cx="609600" cy="5926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1537988"/>
            <a:ext cx="9047017" cy="2724300"/>
          </a:xfrm>
        </p:spPr>
        <p:txBody>
          <a:bodyPr/>
          <a:lstStyle/>
          <a:p>
            <a:pPr lvl="0"/>
            <a:r>
              <a:rPr lang="en-US" dirty="0">
                <a:solidFill>
                  <a:srgbClr val="002060"/>
                </a:solidFill>
              </a:rPr>
              <a:t>Total Joint Arthroplasty (TJA).</a:t>
            </a:r>
          </a:p>
          <a:p>
            <a:pPr lvl="0"/>
            <a:r>
              <a:rPr lang="en-US" dirty="0">
                <a:solidFill>
                  <a:srgbClr val="002060"/>
                </a:solidFill>
              </a:rPr>
              <a:t>An oscillating saw for the resection of bones.</a:t>
            </a:r>
          </a:p>
          <a:p>
            <a:pPr lvl="0"/>
            <a:r>
              <a:rPr lang="en-US" dirty="0">
                <a:solidFill>
                  <a:srgbClr val="002060"/>
                </a:solidFill>
              </a:rPr>
              <a:t>Dual-bladed surgical saw cuts with coincide angles.</a:t>
            </a:r>
          </a:p>
          <a:p>
            <a:pPr lvl="0"/>
            <a:r>
              <a:rPr lang="en-US" dirty="0">
                <a:solidFill>
                  <a:srgbClr val="002060"/>
                </a:solidFill>
              </a:rPr>
              <a:t>Designing a blade assembly with a star lock adapter.</a:t>
            </a:r>
          </a:p>
          <a:p>
            <a:pPr lvl="0"/>
            <a:r>
              <a:rPr lang="en-US" dirty="0">
                <a:solidFill>
                  <a:srgbClr val="002060"/>
                </a:solidFill>
              </a:rPr>
              <a:t>Applications:</a:t>
            </a:r>
          </a:p>
          <a:p>
            <a:pPr lvl="1"/>
            <a:r>
              <a:rPr lang="en-US" sz="1400" dirty="0">
                <a:solidFill>
                  <a:srgbClr val="002060"/>
                </a:solidFill>
              </a:rPr>
              <a:t>Dual-bladed surgical saw ready to use by the podiatrist for performing orthopedic surgeries.</a:t>
            </a:r>
          </a:p>
          <a:p>
            <a:pPr lvl="1"/>
            <a:r>
              <a:rPr lang="en-US" sz="1400" dirty="0">
                <a:solidFill>
                  <a:srgbClr val="002060"/>
                </a:solidFill>
              </a:rPr>
              <a:t>Dual-bladed surgical saw can be used to cut different locations in the human body.</a:t>
            </a:r>
            <a:r>
              <a:rPr lang="en-US" dirty="0">
                <a:solidFill>
                  <a:srgbClr val="002060"/>
                </a:solidFill>
              </a:rPr>
              <a:t>  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0008" y="48848"/>
            <a:ext cx="47272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134691"/>
                </a:solidFill>
                <a:latin typeface="Roboto Condensed"/>
              </a:rPr>
              <a:t>ASSE 4311: Learning Outcomes Assessment III - SDP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1625" y="626705"/>
            <a:ext cx="1170075" cy="25586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3905" y="1204103"/>
            <a:ext cx="947171" cy="8894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6337709" y="1908002"/>
            <a:ext cx="843459" cy="839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0171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2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Objectives</a:t>
            </a:r>
            <a:endParaRPr dirty="0"/>
          </a:p>
        </p:txBody>
      </p:sp>
      <p:sp>
        <p:nvSpPr>
          <p:cNvPr id="192" name="Google Shape;192;p1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</a:t>
            </a:fld>
            <a:endParaRPr/>
          </a:p>
        </p:txBody>
      </p:sp>
      <p:pic>
        <p:nvPicPr>
          <p:cNvPr id="23" name="Picture 2" descr="ØµÙØ±Ø© Ø°Ø§Øª ØµÙØ©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7418" y="141238"/>
            <a:ext cx="609600" cy="5926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1537988"/>
            <a:ext cx="9047017" cy="2724300"/>
          </a:xfrm>
        </p:spPr>
        <p:txBody>
          <a:bodyPr/>
          <a:lstStyle/>
          <a:p>
            <a:pPr lvl="0"/>
            <a:r>
              <a:rPr lang="en-US" sz="1800" dirty="0">
                <a:solidFill>
                  <a:srgbClr val="002060"/>
                </a:solidFill>
              </a:rPr>
              <a:t>Design a blade assembly with dual blades to cut two different planes simultaneously.</a:t>
            </a:r>
          </a:p>
          <a:p>
            <a:pPr lvl="0"/>
            <a:endParaRPr lang="en-US" sz="1800" dirty="0">
              <a:solidFill>
                <a:srgbClr val="002060"/>
              </a:solidFill>
            </a:endParaRPr>
          </a:p>
          <a:p>
            <a:pPr lvl="0"/>
            <a:r>
              <a:rPr lang="en-US" sz="1800" dirty="0">
                <a:solidFill>
                  <a:srgbClr val="002060"/>
                </a:solidFill>
              </a:rPr>
              <a:t>Simplifying the surgical cutting procedure by reducing sequential cuts.</a:t>
            </a:r>
          </a:p>
          <a:p>
            <a:pPr lvl="0"/>
            <a:endParaRPr lang="en-US" sz="1800" dirty="0">
              <a:solidFill>
                <a:srgbClr val="002060"/>
              </a:solidFill>
            </a:endParaRPr>
          </a:p>
          <a:p>
            <a:pPr lvl="0"/>
            <a:r>
              <a:rPr lang="en-US" sz="1800" dirty="0">
                <a:solidFill>
                  <a:srgbClr val="002060"/>
                </a:solidFill>
              </a:rPr>
              <a:t>Reduce surgery time.</a:t>
            </a:r>
          </a:p>
          <a:p>
            <a:pPr lvl="0"/>
            <a:endParaRPr lang="en-US" sz="1800" dirty="0">
              <a:solidFill>
                <a:srgbClr val="002060"/>
              </a:solidFill>
            </a:endParaRPr>
          </a:p>
          <a:p>
            <a:r>
              <a:rPr lang="en-US" sz="1800" dirty="0">
                <a:solidFill>
                  <a:srgbClr val="002060"/>
                </a:solidFill>
              </a:rPr>
              <a:t>Accurate and precise cutting action with no further need for using a cutting guide.</a:t>
            </a:r>
          </a:p>
        </p:txBody>
      </p:sp>
      <p:grpSp>
        <p:nvGrpSpPr>
          <p:cNvPr id="21" name="Google Shape;631;p37"/>
          <p:cNvGrpSpPr/>
          <p:nvPr/>
        </p:nvGrpSpPr>
        <p:grpSpPr>
          <a:xfrm>
            <a:off x="402138" y="605928"/>
            <a:ext cx="323793" cy="339493"/>
            <a:chOff x="5961125" y="1623900"/>
            <a:chExt cx="427450" cy="448175"/>
          </a:xfrm>
        </p:grpSpPr>
        <p:sp>
          <p:nvSpPr>
            <p:cNvPr id="22" name="Google Shape;632;p37"/>
            <p:cNvSpPr/>
            <p:nvPr/>
          </p:nvSpPr>
          <p:spPr>
            <a:xfrm>
              <a:off x="5961125" y="1678700"/>
              <a:ext cx="376925" cy="376925"/>
            </a:xfrm>
            <a:custGeom>
              <a:avLst/>
              <a:gdLst/>
              <a:ahLst/>
              <a:cxnLst/>
              <a:rect l="l" t="t" r="r" b="b"/>
              <a:pathLst>
                <a:path w="15077" h="15077" fill="none" extrusionOk="0">
                  <a:moveTo>
                    <a:pt x="11813" y="1340"/>
                  </a:moveTo>
                  <a:lnTo>
                    <a:pt x="11813" y="1340"/>
                  </a:lnTo>
                  <a:lnTo>
                    <a:pt x="11350" y="1024"/>
                  </a:lnTo>
                  <a:lnTo>
                    <a:pt x="10863" y="780"/>
                  </a:lnTo>
                  <a:lnTo>
                    <a:pt x="10351" y="537"/>
                  </a:lnTo>
                  <a:lnTo>
                    <a:pt x="9816" y="342"/>
                  </a:lnTo>
                  <a:lnTo>
                    <a:pt x="9280" y="196"/>
                  </a:lnTo>
                  <a:lnTo>
                    <a:pt x="8720" y="98"/>
                  </a:lnTo>
                  <a:lnTo>
                    <a:pt x="8135" y="25"/>
                  </a:lnTo>
                  <a:lnTo>
                    <a:pt x="7551" y="1"/>
                  </a:lnTo>
                  <a:lnTo>
                    <a:pt x="7551" y="1"/>
                  </a:lnTo>
                  <a:lnTo>
                    <a:pt x="7161" y="1"/>
                  </a:lnTo>
                  <a:lnTo>
                    <a:pt x="6771" y="50"/>
                  </a:lnTo>
                  <a:lnTo>
                    <a:pt x="6406" y="98"/>
                  </a:lnTo>
                  <a:lnTo>
                    <a:pt x="6041" y="147"/>
                  </a:lnTo>
                  <a:lnTo>
                    <a:pt x="5675" y="244"/>
                  </a:lnTo>
                  <a:lnTo>
                    <a:pt x="5310" y="342"/>
                  </a:lnTo>
                  <a:lnTo>
                    <a:pt x="4969" y="464"/>
                  </a:lnTo>
                  <a:lnTo>
                    <a:pt x="4628" y="585"/>
                  </a:lnTo>
                  <a:lnTo>
                    <a:pt x="4287" y="731"/>
                  </a:lnTo>
                  <a:lnTo>
                    <a:pt x="3970" y="902"/>
                  </a:lnTo>
                  <a:lnTo>
                    <a:pt x="3654" y="1097"/>
                  </a:lnTo>
                  <a:lnTo>
                    <a:pt x="3337" y="1292"/>
                  </a:lnTo>
                  <a:lnTo>
                    <a:pt x="3045" y="1486"/>
                  </a:lnTo>
                  <a:lnTo>
                    <a:pt x="2753" y="1730"/>
                  </a:lnTo>
                  <a:lnTo>
                    <a:pt x="2485" y="1949"/>
                  </a:lnTo>
                  <a:lnTo>
                    <a:pt x="2217" y="2217"/>
                  </a:lnTo>
                  <a:lnTo>
                    <a:pt x="1973" y="2461"/>
                  </a:lnTo>
                  <a:lnTo>
                    <a:pt x="1730" y="2753"/>
                  </a:lnTo>
                  <a:lnTo>
                    <a:pt x="1510" y="3021"/>
                  </a:lnTo>
                  <a:lnTo>
                    <a:pt x="1291" y="3313"/>
                  </a:lnTo>
                  <a:lnTo>
                    <a:pt x="1096" y="3630"/>
                  </a:lnTo>
                  <a:lnTo>
                    <a:pt x="926" y="3946"/>
                  </a:lnTo>
                  <a:lnTo>
                    <a:pt x="755" y="4263"/>
                  </a:lnTo>
                  <a:lnTo>
                    <a:pt x="609" y="4604"/>
                  </a:lnTo>
                  <a:lnTo>
                    <a:pt x="463" y="4945"/>
                  </a:lnTo>
                  <a:lnTo>
                    <a:pt x="341" y="5286"/>
                  </a:lnTo>
                  <a:lnTo>
                    <a:pt x="244" y="5651"/>
                  </a:lnTo>
                  <a:lnTo>
                    <a:pt x="171" y="6016"/>
                  </a:lnTo>
                  <a:lnTo>
                    <a:pt x="98" y="6382"/>
                  </a:lnTo>
                  <a:lnTo>
                    <a:pt x="49" y="6771"/>
                  </a:lnTo>
                  <a:lnTo>
                    <a:pt x="25" y="7137"/>
                  </a:lnTo>
                  <a:lnTo>
                    <a:pt x="0" y="7526"/>
                  </a:lnTo>
                  <a:lnTo>
                    <a:pt x="0" y="7526"/>
                  </a:lnTo>
                  <a:lnTo>
                    <a:pt x="25" y="7916"/>
                  </a:lnTo>
                  <a:lnTo>
                    <a:pt x="49" y="8306"/>
                  </a:lnTo>
                  <a:lnTo>
                    <a:pt x="98" y="8671"/>
                  </a:lnTo>
                  <a:lnTo>
                    <a:pt x="171" y="9061"/>
                  </a:lnTo>
                  <a:lnTo>
                    <a:pt x="244" y="9426"/>
                  </a:lnTo>
                  <a:lnTo>
                    <a:pt x="341" y="9767"/>
                  </a:lnTo>
                  <a:lnTo>
                    <a:pt x="463" y="10132"/>
                  </a:lnTo>
                  <a:lnTo>
                    <a:pt x="609" y="10473"/>
                  </a:lnTo>
                  <a:lnTo>
                    <a:pt x="755" y="10790"/>
                  </a:lnTo>
                  <a:lnTo>
                    <a:pt x="926" y="11131"/>
                  </a:lnTo>
                  <a:lnTo>
                    <a:pt x="1096" y="11448"/>
                  </a:lnTo>
                  <a:lnTo>
                    <a:pt x="1291" y="11740"/>
                  </a:lnTo>
                  <a:lnTo>
                    <a:pt x="1510" y="12032"/>
                  </a:lnTo>
                  <a:lnTo>
                    <a:pt x="1730" y="12324"/>
                  </a:lnTo>
                  <a:lnTo>
                    <a:pt x="1973" y="12592"/>
                  </a:lnTo>
                  <a:lnTo>
                    <a:pt x="2217" y="12860"/>
                  </a:lnTo>
                  <a:lnTo>
                    <a:pt x="2485" y="13104"/>
                  </a:lnTo>
                  <a:lnTo>
                    <a:pt x="2753" y="13347"/>
                  </a:lnTo>
                  <a:lnTo>
                    <a:pt x="3045" y="13567"/>
                  </a:lnTo>
                  <a:lnTo>
                    <a:pt x="3337" y="13786"/>
                  </a:lnTo>
                  <a:lnTo>
                    <a:pt x="3654" y="13981"/>
                  </a:lnTo>
                  <a:lnTo>
                    <a:pt x="3970" y="14151"/>
                  </a:lnTo>
                  <a:lnTo>
                    <a:pt x="4287" y="14322"/>
                  </a:lnTo>
                  <a:lnTo>
                    <a:pt x="4628" y="14468"/>
                  </a:lnTo>
                  <a:lnTo>
                    <a:pt x="4969" y="14614"/>
                  </a:lnTo>
                  <a:lnTo>
                    <a:pt x="5310" y="14736"/>
                  </a:lnTo>
                  <a:lnTo>
                    <a:pt x="5675" y="14833"/>
                  </a:lnTo>
                  <a:lnTo>
                    <a:pt x="6041" y="14906"/>
                  </a:lnTo>
                  <a:lnTo>
                    <a:pt x="6406" y="14979"/>
                  </a:lnTo>
                  <a:lnTo>
                    <a:pt x="6771" y="15028"/>
                  </a:lnTo>
                  <a:lnTo>
                    <a:pt x="7161" y="15052"/>
                  </a:lnTo>
                  <a:lnTo>
                    <a:pt x="7551" y="15077"/>
                  </a:lnTo>
                  <a:lnTo>
                    <a:pt x="7551" y="15077"/>
                  </a:lnTo>
                  <a:lnTo>
                    <a:pt x="7940" y="15052"/>
                  </a:lnTo>
                  <a:lnTo>
                    <a:pt x="8306" y="15028"/>
                  </a:lnTo>
                  <a:lnTo>
                    <a:pt x="8695" y="14979"/>
                  </a:lnTo>
                  <a:lnTo>
                    <a:pt x="9061" y="14906"/>
                  </a:lnTo>
                  <a:lnTo>
                    <a:pt x="9426" y="14833"/>
                  </a:lnTo>
                  <a:lnTo>
                    <a:pt x="9791" y="14736"/>
                  </a:lnTo>
                  <a:lnTo>
                    <a:pt x="10132" y="14614"/>
                  </a:lnTo>
                  <a:lnTo>
                    <a:pt x="10473" y="14468"/>
                  </a:lnTo>
                  <a:lnTo>
                    <a:pt x="10814" y="14322"/>
                  </a:lnTo>
                  <a:lnTo>
                    <a:pt x="11131" y="14151"/>
                  </a:lnTo>
                  <a:lnTo>
                    <a:pt x="11447" y="13981"/>
                  </a:lnTo>
                  <a:lnTo>
                    <a:pt x="11764" y="13786"/>
                  </a:lnTo>
                  <a:lnTo>
                    <a:pt x="12056" y="13567"/>
                  </a:lnTo>
                  <a:lnTo>
                    <a:pt x="12348" y="13347"/>
                  </a:lnTo>
                  <a:lnTo>
                    <a:pt x="12616" y="13104"/>
                  </a:lnTo>
                  <a:lnTo>
                    <a:pt x="12884" y="12860"/>
                  </a:lnTo>
                  <a:lnTo>
                    <a:pt x="13128" y="12592"/>
                  </a:lnTo>
                  <a:lnTo>
                    <a:pt x="13371" y="12324"/>
                  </a:lnTo>
                  <a:lnTo>
                    <a:pt x="13591" y="12032"/>
                  </a:lnTo>
                  <a:lnTo>
                    <a:pt x="13785" y="11740"/>
                  </a:lnTo>
                  <a:lnTo>
                    <a:pt x="13980" y="11448"/>
                  </a:lnTo>
                  <a:lnTo>
                    <a:pt x="14175" y="11131"/>
                  </a:lnTo>
                  <a:lnTo>
                    <a:pt x="14346" y="10790"/>
                  </a:lnTo>
                  <a:lnTo>
                    <a:pt x="14492" y="10473"/>
                  </a:lnTo>
                  <a:lnTo>
                    <a:pt x="14613" y="10132"/>
                  </a:lnTo>
                  <a:lnTo>
                    <a:pt x="14735" y="9767"/>
                  </a:lnTo>
                  <a:lnTo>
                    <a:pt x="14857" y="9426"/>
                  </a:lnTo>
                  <a:lnTo>
                    <a:pt x="14930" y="9061"/>
                  </a:lnTo>
                  <a:lnTo>
                    <a:pt x="15003" y="8671"/>
                  </a:lnTo>
                  <a:lnTo>
                    <a:pt x="15052" y="8306"/>
                  </a:lnTo>
                  <a:lnTo>
                    <a:pt x="15076" y="7916"/>
                  </a:lnTo>
                  <a:lnTo>
                    <a:pt x="15076" y="7526"/>
                  </a:lnTo>
                  <a:lnTo>
                    <a:pt x="15076" y="7526"/>
                  </a:lnTo>
                  <a:lnTo>
                    <a:pt x="15052" y="6918"/>
                  </a:lnTo>
                  <a:lnTo>
                    <a:pt x="14979" y="6309"/>
                  </a:lnTo>
                  <a:lnTo>
                    <a:pt x="14857" y="5724"/>
                  </a:lnTo>
                  <a:lnTo>
                    <a:pt x="14687" y="5164"/>
                  </a:lnTo>
                  <a:lnTo>
                    <a:pt x="14492" y="4604"/>
                  </a:lnTo>
                  <a:lnTo>
                    <a:pt x="14248" y="4068"/>
                  </a:lnTo>
                  <a:lnTo>
                    <a:pt x="13956" y="3581"/>
                  </a:lnTo>
                  <a:lnTo>
                    <a:pt x="13615" y="3094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633;p37"/>
            <p:cNvSpPr/>
            <p:nvPr/>
          </p:nvSpPr>
          <p:spPr>
            <a:xfrm>
              <a:off x="6009825" y="1727425"/>
              <a:ext cx="279500" cy="279500"/>
            </a:xfrm>
            <a:custGeom>
              <a:avLst/>
              <a:gdLst/>
              <a:ahLst/>
              <a:cxnLst/>
              <a:rect l="l" t="t" r="r" b="b"/>
              <a:pathLst>
                <a:path w="11180" h="11180" fill="none" extrusionOk="0">
                  <a:moveTo>
                    <a:pt x="10181" y="2387"/>
                  </a:moveTo>
                  <a:lnTo>
                    <a:pt x="10181" y="2387"/>
                  </a:lnTo>
                  <a:lnTo>
                    <a:pt x="10400" y="2728"/>
                  </a:lnTo>
                  <a:lnTo>
                    <a:pt x="10595" y="3093"/>
                  </a:lnTo>
                  <a:lnTo>
                    <a:pt x="10766" y="3483"/>
                  </a:lnTo>
                  <a:lnTo>
                    <a:pt x="10912" y="3873"/>
                  </a:lnTo>
                  <a:lnTo>
                    <a:pt x="11034" y="4287"/>
                  </a:lnTo>
                  <a:lnTo>
                    <a:pt x="11107" y="4701"/>
                  </a:lnTo>
                  <a:lnTo>
                    <a:pt x="11180" y="5139"/>
                  </a:lnTo>
                  <a:lnTo>
                    <a:pt x="11180" y="5577"/>
                  </a:lnTo>
                  <a:lnTo>
                    <a:pt x="11180" y="5577"/>
                  </a:lnTo>
                  <a:lnTo>
                    <a:pt x="11155" y="6162"/>
                  </a:lnTo>
                  <a:lnTo>
                    <a:pt x="11082" y="6722"/>
                  </a:lnTo>
                  <a:lnTo>
                    <a:pt x="10936" y="7234"/>
                  </a:lnTo>
                  <a:lnTo>
                    <a:pt x="10741" y="7769"/>
                  </a:lnTo>
                  <a:lnTo>
                    <a:pt x="10522" y="8257"/>
                  </a:lnTo>
                  <a:lnTo>
                    <a:pt x="10230" y="8695"/>
                  </a:lnTo>
                  <a:lnTo>
                    <a:pt x="9913" y="9133"/>
                  </a:lnTo>
                  <a:lnTo>
                    <a:pt x="9548" y="9523"/>
                  </a:lnTo>
                  <a:lnTo>
                    <a:pt x="9158" y="9888"/>
                  </a:lnTo>
                  <a:lnTo>
                    <a:pt x="8720" y="10205"/>
                  </a:lnTo>
                  <a:lnTo>
                    <a:pt x="8257" y="10497"/>
                  </a:lnTo>
                  <a:lnTo>
                    <a:pt x="7770" y="10741"/>
                  </a:lnTo>
                  <a:lnTo>
                    <a:pt x="7259" y="10911"/>
                  </a:lnTo>
                  <a:lnTo>
                    <a:pt x="6723" y="11057"/>
                  </a:lnTo>
                  <a:lnTo>
                    <a:pt x="6163" y="11155"/>
                  </a:lnTo>
                  <a:lnTo>
                    <a:pt x="5603" y="11179"/>
                  </a:lnTo>
                  <a:lnTo>
                    <a:pt x="5603" y="11179"/>
                  </a:lnTo>
                  <a:lnTo>
                    <a:pt x="5018" y="11155"/>
                  </a:lnTo>
                  <a:lnTo>
                    <a:pt x="4482" y="11057"/>
                  </a:lnTo>
                  <a:lnTo>
                    <a:pt x="3946" y="10911"/>
                  </a:lnTo>
                  <a:lnTo>
                    <a:pt x="3435" y="10741"/>
                  </a:lnTo>
                  <a:lnTo>
                    <a:pt x="2948" y="10497"/>
                  </a:lnTo>
                  <a:lnTo>
                    <a:pt x="2485" y="10205"/>
                  </a:lnTo>
                  <a:lnTo>
                    <a:pt x="2047" y="9888"/>
                  </a:lnTo>
                  <a:lnTo>
                    <a:pt x="1657" y="9523"/>
                  </a:lnTo>
                  <a:lnTo>
                    <a:pt x="1292" y="9133"/>
                  </a:lnTo>
                  <a:lnTo>
                    <a:pt x="975" y="8695"/>
                  </a:lnTo>
                  <a:lnTo>
                    <a:pt x="683" y="8257"/>
                  </a:lnTo>
                  <a:lnTo>
                    <a:pt x="464" y="7769"/>
                  </a:lnTo>
                  <a:lnTo>
                    <a:pt x="269" y="7234"/>
                  </a:lnTo>
                  <a:lnTo>
                    <a:pt x="123" y="6722"/>
                  </a:lnTo>
                  <a:lnTo>
                    <a:pt x="50" y="6162"/>
                  </a:lnTo>
                  <a:lnTo>
                    <a:pt x="1" y="5577"/>
                  </a:lnTo>
                  <a:lnTo>
                    <a:pt x="1" y="5577"/>
                  </a:lnTo>
                  <a:lnTo>
                    <a:pt x="50" y="5017"/>
                  </a:lnTo>
                  <a:lnTo>
                    <a:pt x="123" y="4457"/>
                  </a:lnTo>
                  <a:lnTo>
                    <a:pt x="269" y="3921"/>
                  </a:lnTo>
                  <a:lnTo>
                    <a:pt x="464" y="3410"/>
                  </a:lnTo>
                  <a:lnTo>
                    <a:pt x="683" y="2923"/>
                  </a:lnTo>
                  <a:lnTo>
                    <a:pt x="975" y="2460"/>
                  </a:lnTo>
                  <a:lnTo>
                    <a:pt x="1292" y="2046"/>
                  </a:lnTo>
                  <a:lnTo>
                    <a:pt x="1657" y="1632"/>
                  </a:lnTo>
                  <a:lnTo>
                    <a:pt x="2047" y="1267"/>
                  </a:lnTo>
                  <a:lnTo>
                    <a:pt x="2485" y="950"/>
                  </a:lnTo>
                  <a:lnTo>
                    <a:pt x="2948" y="682"/>
                  </a:lnTo>
                  <a:lnTo>
                    <a:pt x="3435" y="439"/>
                  </a:lnTo>
                  <a:lnTo>
                    <a:pt x="3946" y="244"/>
                  </a:lnTo>
                  <a:lnTo>
                    <a:pt x="4482" y="122"/>
                  </a:lnTo>
                  <a:lnTo>
                    <a:pt x="5018" y="25"/>
                  </a:lnTo>
                  <a:lnTo>
                    <a:pt x="5603" y="0"/>
                  </a:lnTo>
                  <a:lnTo>
                    <a:pt x="5603" y="0"/>
                  </a:lnTo>
                  <a:lnTo>
                    <a:pt x="6041" y="25"/>
                  </a:lnTo>
                  <a:lnTo>
                    <a:pt x="6479" y="73"/>
                  </a:lnTo>
                  <a:lnTo>
                    <a:pt x="6893" y="146"/>
                  </a:lnTo>
                  <a:lnTo>
                    <a:pt x="7307" y="268"/>
                  </a:lnTo>
                  <a:lnTo>
                    <a:pt x="7697" y="414"/>
                  </a:lnTo>
                  <a:lnTo>
                    <a:pt x="8087" y="585"/>
                  </a:lnTo>
                  <a:lnTo>
                    <a:pt x="8452" y="780"/>
                  </a:lnTo>
                  <a:lnTo>
                    <a:pt x="8793" y="999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634;p37"/>
            <p:cNvSpPr/>
            <p:nvPr/>
          </p:nvSpPr>
          <p:spPr>
            <a:xfrm>
              <a:off x="6107250" y="1824850"/>
              <a:ext cx="84650" cy="84650"/>
            </a:xfrm>
            <a:custGeom>
              <a:avLst/>
              <a:gdLst/>
              <a:ahLst/>
              <a:cxnLst/>
              <a:rect l="l" t="t" r="r" b="b"/>
              <a:pathLst>
                <a:path w="3386" h="3386" fill="none" extrusionOk="0">
                  <a:moveTo>
                    <a:pt x="3362" y="1388"/>
                  </a:moveTo>
                  <a:lnTo>
                    <a:pt x="3362" y="1388"/>
                  </a:lnTo>
                  <a:lnTo>
                    <a:pt x="3386" y="1680"/>
                  </a:lnTo>
                  <a:lnTo>
                    <a:pt x="3386" y="1680"/>
                  </a:lnTo>
                  <a:lnTo>
                    <a:pt x="3386" y="1851"/>
                  </a:lnTo>
                  <a:lnTo>
                    <a:pt x="3362" y="2021"/>
                  </a:lnTo>
                  <a:lnTo>
                    <a:pt x="3313" y="2192"/>
                  </a:lnTo>
                  <a:lnTo>
                    <a:pt x="3264" y="2338"/>
                  </a:lnTo>
                  <a:lnTo>
                    <a:pt x="3191" y="2484"/>
                  </a:lnTo>
                  <a:lnTo>
                    <a:pt x="3118" y="2630"/>
                  </a:lnTo>
                  <a:lnTo>
                    <a:pt x="3021" y="2776"/>
                  </a:lnTo>
                  <a:lnTo>
                    <a:pt x="2899" y="2898"/>
                  </a:lnTo>
                  <a:lnTo>
                    <a:pt x="2777" y="2996"/>
                  </a:lnTo>
                  <a:lnTo>
                    <a:pt x="2655" y="3093"/>
                  </a:lnTo>
                  <a:lnTo>
                    <a:pt x="2509" y="3191"/>
                  </a:lnTo>
                  <a:lnTo>
                    <a:pt x="2363" y="3239"/>
                  </a:lnTo>
                  <a:lnTo>
                    <a:pt x="2217" y="3312"/>
                  </a:lnTo>
                  <a:lnTo>
                    <a:pt x="2046" y="3337"/>
                  </a:lnTo>
                  <a:lnTo>
                    <a:pt x="1876" y="3385"/>
                  </a:lnTo>
                  <a:lnTo>
                    <a:pt x="1706" y="3385"/>
                  </a:lnTo>
                  <a:lnTo>
                    <a:pt x="1706" y="3385"/>
                  </a:lnTo>
                  <a:lnTo>
                    <a:pt x="1535" y="3385"/>
                  </a:lnTo>
                  <a:lnTo>
                    <a:pt x="1365" y="3337"/>
                  </a:lnTo>
                  <a:lnTo>
                    <a:pt x="1194" y="3312"/>
                  </a:lnTo>
                  <a:lnTo>
                    <a:pt x="1048" y="3239"/>
                  </a:lnTo>
                  <a:lnTo>
                    <a:pt x="902" y="3191"/>
                  </a:lnTo>
                  <a:lnTo>
                    <a:pt x="756" y="3093"/>
                  </a:lnTo>
                  <a:lnTo>
                    <a:pt x="634" y="2996"/>
                  </a:lnTo>
                  <a:lnTo>
                    <a:pt x="512" y="2898"/>
                  </a:lnTo>
                  <a:lnTo>
                    <a:pt x="390" y="2776"/>
                  </a:lnTo>
                  <a:lnTo>
                    <a:pt x="293" y="2630"/>
                  </a:lnTo>
                  <a:lnTo>
                    <a:pt x="220" y="2484"/>
                  </a:lnTo>
                  <a:lnTo>
                    <a:pt x="147" y="2338"/>
                  </a:lnTo>
                  <a:lnTo>
                    <a:pt x="74" y="2192"/>
                  </a:lnTo>
                  <a:lnTo>
                    <a:pt x="49" y="2021"/>
                  </a:lnTo>
                  <a:lnTo>
                    <a:pt x="25" y="1851"/>
                  </a:lnTo>
                  <a:lnTo>
                    <a:pt x="1" y="1680"/>
                  </a:lnTo>
                  <a:lnTo>
                    <a:pt x="1" y="1680"/>
                  </a:lnTo>
                  <a:lnTo>
                    <a:pt x="25" y="1510"/>
                  </a:lnTo>
                  <a:lnTo>
                    <a:pt x="49" y="1340"/>
                  </a:lnTo>
                  <a:lnTo>
                    <a:pt x="74" y="1193"/>
                  </a:lnTo>
                  <a:lnTo>
                    <a:pt x="147" y="1023"/>
                  </a:lnTo>
                  <a:lnTo>
                    <a:pt x="220" y="877"/>
                  </a:lnTo>
                  <a:lnTo>
                    <a:pt x="293" y="731"/>
                  </a:lnTo>
                  <a:lnTo>
                    <a:pt x="390" y="609"/>
                  </a:lnTo>
                  <a:lnTo>
                    <a:pt x="512" y="487"/>
                  </a:lnTo>
                  <a:lnTo>
                    <a:pt x="634" y="390"/>
                  </a:lnTo>
                  <a:lnTo>
                    <a:pt x="756" y="292"/>
                  </a:lnTo>
                  <a:lnTo>
                    <a:pt x="902" y="195"/>
                  </a:lnTo>
                  <a:lnTo>
                    <a:pt x="1048" y="122"/>
                  </a:lnTo>
                  <a:lnTo>
                    <a:pt x="1194" y="73"/>
                  </a:lnTo>
                  <a:lnTo>
                    <a:pt x="1365" y="24"/>
                  </a:lnTo>
                  <a:lnTo>
                    <a:pt x="1535" y="0"/>
                  </a:lnTo>
                  <a:lnTo>
                    <a:pt x="1706" y="0"/>
                  </a:lnTo>
                  <a:lnTo>
                    <a:pt x="1706" y="0"/>
                  </a:lnTo>
                  <a:lnTo>
                    <a:pt x="1998" y="24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635;p37"/>
            <p:cNvSpPr/>
            <p:nvPr/>
          </p:nvSpPr>
          <p:spPr>
            <a:xfrm>
              <a:off x="6058550" y="1776125"/>
              <a:ext cx="182075" cy="182075"/>
            </a:xfrm>
            <a:custGeom>
              <a:avLst/>
              <a:gdLst/>
              <a:ahLst/>
              <a:cxnLst/>
              <a:rect l="l" t="t" r="r" b="b"/>
              <a:pathLst>
                <a:path w="7283" h="7283" fill="none" extrusionOk="0">
                  <a:moveTo>
                    <a:pt x="5431" y="463"/>
                  </a:moveTo>
                  <a:lnTo>
                    <a:pt x="5431" y="463"/>
                  </a:lnTo>
                  <a:lnTo>
                    <a:pt x="5042" y="269"/>
                  </a:lnTo>
                  <a:lnTo>
                    <a:pt x="4823" y="195"/>
                  </a:lnTo>
                  <a:lnTo>
                    <a:pt x="4603" y="122"/>
                  </a:lnTo>
                  <a:lnTo>
                    <a:pt x="4360" y="74"/>
                  </a:lnTo>
                  <a:lnTo>
                    <a:pt x="4141" y="25"/>
                  </a:lnTo>
                  <a:lnTo>
                    <a:pt x="3897" y="1"/>
                  </a:lnTo>
                  <a:lnTo>
                    <a:pt x="3654" y="1"/>
                  </a:lnTo>
                  <a:lnTo>
                    <a:pt x="3654" y="1"/>
                  </a:lnTo>
                  <a:lnTo>
                    <a:pt x="3288" y="25"/>
                  </a:lnTo>
                  <a:lnTo>
                    <a:pt x="2923" y="74"/>
                  </a:lnTo>
                  <a:lnTo>
                    <a:pt x="2558" y="147"/>
                  </a:lnTo>
                  <a:lnTo>
                    <a:pt x="2241" y="293"/>
                  </a:lnTo>
                  <a:lnTo>
                    <a:pt x="1924" y="439"/>
                  </a:lnTo>
                  <a:lnTo>
                    <a:pt x="1608" y="609"/>
                  </a:lnTo>
                  <a:lnTo>
                    <a:pt x="1340" y="829"/>
                  </a:lnTo>
                  <a:lnTo>
                    <a:pt x="1072" y="1072"/>
                  </a:lnTo>
                  <a:lnTo>
                    <a:pt x="828" y="1316"/>
                  </a:lnTo>
                  <a:lnTo>
                    <a:pt x="633" y="1608"/>
                  </a:lnTo>
                  <a:lnTo>
                    <a:pt x="439" y="1900"/>
                  </a:lnTo>
                  <a:lnTo>
                    <a:pt x="293" y="2217"/>
                  </a:lnTo>
                  <a:lnTo>
                    <a:pt x="171" y="2558"/>
                  </a:lnTo>
                  <a:lnTo>
                    <a:pt x="73" y="2899"/>
                  </a:lnTo>
                  <a:lnTo>
                    <a:pt x="25" y="3264"/>
                  </a:lnTo>
                  <a:lnTo>
                    <a:pt x="0" y="3629"/>
                  </a:lnTo>
                  <a:lnTo>
                    <a:pt x="0" y="3629"/>
                  </a:lnTo>
                  <a:lnTo>
                    <a:pt x="25" y="4019"/>
                  </a:lnTo>
                  <a:lnTo>
                    <a:pt x="73" y="4360"/>
                  </a:lnTo>
                  <a:lnTo>
                    <a:pt x="171" y="4725"/>
                  </a:lnTo>
                  <a:lnTo>
                    <a:pt x="293" y="5066"/>
                  </a:lnTo>
                  <a:lnTo>
                    <a:pt x="439" y="5383"/>
                  </a:lnTo>
                  <a:lnTo>
                    <a:pt x="633" y="5675"/>
                  </a:lnTo>
                  <a:lnTo>
                    <a:pt x="828" y="5943"/>
                  </a:lnTo>
                  <a:lnTo>
                    <a:pt x="1072" y="6211"/>
                  </a:lnTo>
                  <a:lnTo>
                    <a:pt x="1340" y="6455"/>
                  </a:lnTo>
                  <a:lnTo>
                    <a:pt x="1608" y="6650"/>
                  </a:lnTo>
                  <a:lnTo>
                    <a:pt x="1924" y="6844"/>
                  </a:lnTo>
                  <a:lnTo>
                    <a:pt x="2241" y="6990"/>
                  </a:lnTo>
                  <a:lnTo>
                    <a:pt x="2558" y="7112"/>
                  </a:lnTo>
                  <a:lnTo>
                    <a:pt x="2923" y="7210"/>
                  </a:lnTo>
                  <a:lnTo>
                    <a:pt x="3288" y="7258"/>
                  </a:lnTo>
                  <a:lnTo>
                    <a:pt x="3654" y="7283"/>
                  </a:lnTo>
                  <a:lnTo>
                    <a:pt x="3654" y="7283"/>
                  </a:lnTo>
                  <a:lnTo>
                    <a:pt x="4019" y="7258"/>
                  </a:lnTo>
                  <a:lnTo>
                    <a:pt x="4384" y="7210"/>
                  </a:lnTo>
                  <a:lnTo>
                    <a:pt x="4725" y="7112"/>
                  </a:lnTo>
                  <a:lnTo>
                    <a:pt x="5066" y="6990"/>
                  </a:lnTo>
                  <a:lnTo>
                    <a:pt x="5383" y="6844"/>
                  </a:lnTo>
                  <a:lnTo>
                    <a:pt x="5675" y="6650"/>
                  </a:lnTo>
                  <a:lnTo>
                    <a:pt x="5967" y="6455"/>
                  </a:lnTo>
                  <a:lnTo>
                    <a:pt x="6235" y="6211"/>
                  </a:lnTo>
                  <a:lnTo>
                    <a:pt x="6454" y="5943"/>
                  </a:lnTo>
                  <a:lnTo>
                    <a:pt x="6674" y="5675"/>
                  </a:lnTo>
                  <a:lnTo>
                    <a:pt x="6844" y="5383"/>
                  </a:lnTo>
                  <a:lnTo>
                    <a:pt x="7014" y="5066"/>
                  </a:lnTo>
                  <a:lnTo>
                    <a:pt x="7136" y="4725"/>
                  </a:lnTo>
                  <a:lnTo>
                    <a:pt x="7209" y="4360"/>
                  </a:lnTo>
                  <a:lnTo>
                    <a:pt x="7282" y="4019"/>
                  </a:lnTo>
                  <a:lnTo>
                    <a:pt x="7282" y="3629"/>
                  </a:lnTo>
                  <a:lnTo>
                    <a:pt x="7282" y="3629"/>
                  </a:lnTo>
                  <a:lnTo>
                    <a:pt x="7282" y="3386"/>
                  </a:lnTo>
                  <a:lnTo>
                    <a:pt x="7258" y="3167"/>
                  </a:lnTo>
                  <a:lnTo>
                    <a:pt x="7234" y="2923"/>
                  </a:lnTo>
                  <a:lnTo>
                    <a:pt x="7161" y="2704"/>
                  </a:lnTo>
                  <a:lnTo>
                    <a:pt x="7112" y="2485"/>
                  </a:lnTo>
                  <a:lnTo>
                    <a:pt x="7014" y="2266"/>
                  </a:lnTo>
                  <a:lnTo>
                    <a:pt x="6820" y="185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636;p37"/>
            <p:cNvSpPr/>
            <p:nvPr/>
          </p:nvSpPr>
          <p:spPr>
            <a:xfrm>
              <a:off x="5971475" y="2001400"/>
              <a:ext cx="74925" cy="70675"/>
            </a:xfrm>
            <a:custGeom>
              <a:avLst/>
              <a:gdLst/>
              <a:ahLst/>
              <a:cxnLst/>
              <a:rect l="l" t="t" r="r" b="b"/>
              <a:pathLst>
                <a:path w="2997" h="2827" fill="none" extrusionOk="0">
                  <a:moveTo>
                    <a:pt x="1462" y="1"/>
                  </a:moveTo>
                  <a:lnTo>
                    <a:pt x="293" y="1170"/>
                  </a:lnTo>
                  <a:lnTo>
                    <a:pt x="293" y="1170"/>
                  </a:lnTo>
                  <a:lnTo>
                    <a:pt x="171" y="1316"/>
                  </a:lnTo>
                  <a:lnTo>
                    <a:pt x="74" y="1487"/>
                  </a:lnTo>
                  <a:lnTo>
                    <a:pt x="25" y="1657"/>
                  </a:lnTo>
                  <a:lnTo>
                    <a:pt x="1" y="1852"/>
                  </a:lnTo>
                  <a:lnTo>
                    <a:pt x="25" y="2047"/>
                  </a:lnTo>
                  <a:lnTo>
                    <a:pt x="74" y="2217"/>
                  </a:lnTo>
                  <a:lnTo>
                    <a:pt x="171" y="2388"/>
                  </a:lnTo>
                  <a:lnTo>
                    <a:pt x="293" y="2534"/>
                  </a:lnTo>
                  <a:lnTo>
                    <a:pt x="293" y="2534"/>
                  </a:lnTo>
                  <a:lnTo>
                    <a:pt x="439" y="2656"/>
                  </a:lnTo>
                  <a:lnTo>
                    <a:pt x="609" y="2753"/>
                  </a:lnTo>
                  <a:lnTo>
                    <a:pt x="804" y="2802"/>
                  </a:lnTo>
                  <a:lnTo>
                    <a:pt x="975" y="2826"/>
                  </a:lnTo>
                  <a:lnTo>
                    <a:pt x="975" y="2826"/>
                  </a:lnTo>
                  <a:lnTo>
                    <a:pt x="1170" y="2802"/>
                  </a:lnTo>
                  <a:lnTo>
                    <a:pt x="1340" y="2753"/>
                  </a:lnTo>
                  <a:lnTo>
                    <a:pt x="1511" y="2656"/>
                  </a:lnTo>
                  <a:lnTo>
                    <a:pt x="1681" y="2534"/>
                  </a:lnTo>
                  <a:lnTo>
                    <a:pt x="2850" y="1365"/>
                  </a:lnTo>
                  <a:lnTo>
                    <a:pt x="2850" y="1365"/>
                  </a:lnTo>
                  <a:lnTo>
                    <a:pt x="2996" y="1194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637;p37"/>
            <p:cNvSpPr/>
            <p:nvPr/>
          </p:nvSpPr>
          <p:spPr>
            <a:xfrm>
              <a:off x="6253375" y="2001400"/>
              <a:ext cx="74325" cy="70675"/>
            </a:xfrm>
            <a:custGeom>
              <a:avLst/>
              <a:gdLst/>
              <a:ahLst/>
              <a:cxnLst/>
              <a:rect l="l" t="t" r="r" b="b"/>
              <a:pathLst>
                <a:path w="2973" h="2827" fill="none" extrusionOk="0">
                  <a:moveTo>
                    <a:pt x="1" y="1194"/>
                  </a:moveTo>
                  <a:lnTo>
                    <a:pt x="1" y="1194"/>
                  </a:lnTo>
                  <a:lnTo>
                    <a:pt x="123" y="1365"/>
                  </a:lnTo>
                  <a:lnTo>
                    <a:pt x="1316" y="2534"/>
                  </a:lnTo>
                  <a:lnTo>
                    <a:pt x="1316" y="2534"/>
                  </a:lnTo>
                  <a:lnTo>
                    <a:pt x="1462" y="2656"/>
                  </a:lnTo>
                  <a:lnTo>
                    <a:pt x="1633" y="2753"/>
                  </a:lnTo>
                  <a:lnTo>
                    <a:pt x="1827" y="2802"/>
                  </a:lnTo>
                  <a:lnTo>
                    <a:pt x="1998" y="2826"/>
                  </a:lnTo>
                  <a:lnTo>
                    <a:pt x="1998" y="2826"/>
                  </a:lnTo>
                  <a:lnTo>
                    <a:pt x="2193" y="2802"/>
                  </a:lnTo>
                  <a:lnTo>
                    <a:pt x="2363" y="2753"/>
                  </a:lnTo>
                  <a:lnTo>
                    <a:pt x="2534" y="2656"/>
                  </a:lnTo>
                  <a:lnTo>
                    <a:pt x="2704" y="2534"/>
                  </a:lnTo>
                  <a:lnTo>
                    <a:pt x="2704" y="2534"/>
                  </a:lnTo>
                  <a:lnTo>
                    <a:pt x="2826" y="2388"/>
                  </a:lnTo>
                  <a:lnTo>
                    <a:pt x="2923" y="2217"/>
                  </a:lnTo>
                  <a:lnTo>
                    <a:pt x="2972" y="2047"/>
                  </a:lnTo>
                  <a:lnTo>
                    <a:pt x="2972" y="1852"/>
                  </a:lnTo>
                  <a:lnTo>
                    <a:pt x="2972" y="1657"/>
                  </a:lnTo>
                  <a:lnTo>
                    <a:pt x="2923" y="1487"/>
                  </a:lnTo>
                  <a:lnTo>
                    <a:pt x="2826" y="1316"/>
                  </a:lnTo>
                  <a:lnTo>
                    <a:pt x="2704" y="1170"/>
                  </a:lnTo>
                  <a:lnTo>
                    <a:pt x="1535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638;p37"/>
            <p:cNvSpPr/>
            <p:nvPr/>
          </p:nvSpPr>
          <p:spPr>
            <a:xfrm>
              <a:off x="6137700" y="1623900"/>
              <a:ext cx="250875" cy="255150"/>
            </a:xfrm>
            <a:custGeom>
              <a:avLst/>
              <a:gdLst/>
              <a:ahLst/>
              <a:cxnLst/>
              <a:rect l="l" t="t" r="r" b="b"/>
              <a:pathLst>
                <a:path w="10035" h="10206" fill="none" extrusionOk="0">
                  <a:moveTo>
                    <a:pt x="9718" y="2412"/>
                  </a:moveTo>
                  <a:lnTo>
                    <a:pt x="8671" y="2217"/>
                  </a:lnTo>
                  <a:lnTo>
                    <a:pt x="9694" y="1194"/>
                  </a:lnTo>
                  <a:lnTo>
                    <a:pt x="9694" y="1194"/>
                  </a:lnTo>
                  <a:lnTo>
                    <a:pt x="9767" y="1121"/>
                  </a:lnTo>
                  <a:lnTo>
                    <a:pt x="9815" y="1024"/>
                  </a:lnTo>
                  <a:lnTo>
                    <a:pt x="9840" y="951"/>
                  </a:lnTo>
                  <a:lnTo>
                    <a:pt x="9840" y="853"/>
                  </a:lnTo>
                  <a:lnTo>
                    <a:pt x="9840" y="756"/>
                  </a:lnTo>
                  <a:lnTo>
                    <a:pt x="9815" y="658"/>
                  </a:lnTo>
                  <a:lnTo>
                    <a:pt x="9767" y="585"/>
                  </a:lnTo>
                  <a:lnTo>
                    <a:pt x="9694" y="512"/>
                  </a:lnTo>
                  <a:lnTo>
                    <a:pt x="9694" y="512"/>
                  </a:lnTo>
                  <a:lnTo>
                    <a:pt x="9621" y="439"/>
                  </a:lnTo>
                  <a:lnTo>
                    <a:pt x="9548" y="391"/>
                  </a:lnTo>
                  <a:lnTo>
                    <a:pt x="9450" y="366"/>
                  </a:lnTo>
                  <a:lnTo>
                    <a:pt x="9353" y="366"/>
                  </a:lnTo>
                  <a:lnTo>
                    <a:pt x="9255" y="366"/>
                  </a:lnTo>
                  <a:lnTo>
                    <a:pt x="9182" y="391"/>
                  </a:lnTo>
                  <a:lnTo>
                    <a:pt x="9085" y="439"/>
                  </a:lnTo>
                  <a:lnTo>
                    <a:pt x="9012" y="512"/>
                  </a:lnTo>
                  <a:lnTo>
                    <a:pt x="7867" y="1657"/>
                  </a:lnTo>
                  <a:lnTo>
                    <a:pt x="7867" y="1657"/>
                  </a:lnTo>
                  <a:lnTo>
                    <a:pt x="7818" y="1487"/>
                  </a:lnTo>
                  <a:lnTo>
                    <a:pt x="7599" y="317"/>
                  </a:lnTo>
                  <a:lnTo>
                    <a:pt x="7599" y="317"/>
                  </a:lnTo>
                  <a:lnTo>
                    <a:pt x="7575" y="196"/>
                  </a:lnTo>
                  <a:lnTo>
                    <a:pt x="7526" y="98"/>
                  </a:lnTo>
                  <a:lnTo>
                    <a:pt x="7477" y="50"/>
                  </a:lnTo>
                  <a:lnTo>
                    <a:pt x="7404" y="1"/>
                  </a:lnTo>
                  <a:lnTo>
                    <a:pt x="7331" y="1"/>
                  </a:lnTo>
                  <a:lnTo>
                    <a:pt x="7234" y="25"/>
                  </a:lnTo>
                  <a:lnTo>
                    <a:pt x="7161" y="74"/>
                  </a:lnTo>
                  <a:lnTo>
                    <a:pt x="7063" y="147"/>
                  </a:lnTo>
                  <a:lnTo>
                    <a:pt x="5432" y="1754"/>
                  </a:lnTo>
                  <a:lnTo>
                    <a:pt x="5432" y="1754"/>
                  </a:lnTo>
                  <a:lnTo>
                    <a:pt x="5358" y="1852"/>
                  </a:lnTo>
                  <a:lnTo>
                    <a:pt x="5285" y="1974"/>
                  </a:lnTo>
                  <a:lnTo>
                    <a:pt x="5212" y="2120"/>
                  </a:lnTo>
                  <a:lnTo>
                    <a:pt x="5164" y="2242"/>
                  </a:lnTo>
                  <a:lnTo>
                    <a:pt x="5139" y="2388"/>
                  </a:lnTo>
                  <a:lnTo>
                    <a:pt x="5115" y="2534"/>
                  </a:lnTo>
                  <a:lnTo>
                    <a:pt x="5115" y="2680"/>
                  </a:lnTo>
                  <a:lnTo>
                    <a:pt x="5115" y="2802"/>
                  </a:lnTo>
                  <a:lnTo>
                    <a:pt x="5334" y="3971"/>
                  </a:lnTo>
                  <a:lnTo>
                    <a:pt x="5334" y="3971"/>
                  </a:lnTo>
                  <a:lnTo>
                    <a:pt x="5383" y="4141"/>
                  </a:lnTo>
                  <a:lnTo>
                    <a:pt x="147" y="9378"/>
                  </a:lnTo>
                  <a:lnTo>
                    <a:pt x="147" y="9378"/>
                  </a:lnTo>
                  <a:lnTo>
                    <a:pt x="73" y="9451"/>
                  </a:lnTo>
                  <a:lnTo>
                    <a:pt x="25" y="9548"/>
                  </a:lnTo>
                  <a:lnTo>
                    <a:pt x="0" y="9645"/>
                  </a:lnTo>
                  <a:lnTo>
                    <a:pt x="0" y="9718"/>
                  </a:lnTo>
                  <a:lnTo>
                    <a:pt x="0" y="9816"/>
                  </a:lnTo>
                  <a:lnTo>
                    <a:pt x="25" y="9913"/>
                  </a:lnTo>
                  <a:lnTo>
                    <a:pt x="73" y="9986"/>
                  </a:lnTo>
                  <a:lnTo>
                    <a:pt x="147" y="10059"/>
                  </a:lnTo>
                  <a:lnTo>
                    <a:pt x="147" y="10059"/>
                  </a:lnTo>
                  <a:lnTo>
                    <a:pt x="220" y="10133"/>
                  </a:lnTo>
                  <a:lnTo>
                    <a:pt x="293" y="10181"/>
                  </a:lnTo>
                  <a:lnTo>
                    <a:pt x="390" y="10206"/>
                  </a:lnTo>
                  <a:lnTo>
                    <a:pt x="488" y="10206"/>
                  </a:lnTo>
                  <a:lnTo>
                    <a:pt x="488" y="10206"/>
                  </a:lnTo>
                  <a:lnTo>
                    <a:pt x="585" y="10206"/>
                  </a:lnTo>
                  <a:lnTo>
                    <a:pt x="658" y="10181"/>
                  </a:lnTo>
                  <a:lnTo>
                    <a:pt x="755" y="10133"/>
                  </a:lnTo>
                  <a:lnTo>
                    <a:pt x="828" y="10059"/>
                  </a:lnTo>
                  <a:lnTo>
                    <a:pt x="6187" y="4726"/>
                  </a:lnTo>
                  <a:lnTo>
                    <a:pt x="7234" y="4896"/>
                  </a:lnTo>
                  <a:lnTo>
                    <a:pt x="7234" y="4896"/>
                  </a:lnTo>
                  <a:lnTo>
                    <a:pt x="7356" y="4921"/>
                  </a:lnTo>
                  <a:lnTo>
                    <a:pt x="7502" y="4921"/>
                  </a:lnTo>
                  <a:lnTo>
                    <a:pt x="7624" y="4896"/>
                  </a:lnTo>
                  <a:lnTo>
                    <a:pt x="7770" y="4848"/>
                  </a:lnTo>
                  <a:lnTo>
                    <a:pt x="7916" y="4799"/>
                  </a:lnTo>
                  <a:lnTo>
                    <a:pt x="8038" y="4750"/>
                  </a:lnTo>
                  <a:lnTo>
                    <a:pt x="8159" y="4677"/>
                  </a:lnTo>
                  <a:lnTo>
                    <a:pt x="8257" y="4580"/>
                  </a:lnTo>
                  <a:lnTo>
                    <a:pt x="9889" y="2948"/>
                  </a:lnTo>
                  <a:lnTo>
                    <a:pt x="9889" y="2948"/>
                  </a:lnTo>
                  <a:lnTo>
                    <a:pt x="9962" y="2875"/>
                  </a:lnTo>
                  <a:lnTo>
                    <a:pt x="10010" y="2777"/>
                  </a:lnTo>
                  <a:lnTo>
                    <a:pt x="10035" y="2704"/>
                  </a:lnTo>
                  <a:lnTo>
                    <a:pt x="10010" y="2607"/>
                  </a:lnTo>
                  <a:lnTo>
                    <a:pt x="9986" y="2558"/>
                  </a:lnTo>
                  <a:lnTo>
                    <a:pt x="9913" y="2485"/>
                  </a:lnTo>
                  <a:lnTo>
                    <a:pt x="9815" y="2436"/>
                  </a:lnTo>
                  <a:lnTo>
                    <a:pt x="9718" y="2412"/>
                  </a:lnTo>
                  <a:lnTo>
                    <a:pt x="9718" y="2412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70008" y="48848"/>
            <a:ext cx="47272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134691"/>
                </a:solidFill>
                <a:latin typeface="Roboto Condensed"/>
              </a:rPr>
              <a:t>ASSE 4311: Learning Outcomes Assessment III - SDP</a:t>
            </a:r>
          </a:p>
        </p:txBody>
      </p:sp>
    </p:spTree>
    <p:extLst>
      <p:ext uri="{BB962C8B-B14F-4D97-AF65-F5344CB8AC3E}">
        <p14:creationId xmlns:p14="http://schemas.microsoft.com/office/powerpoint/2010/main" val="20665122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2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Project Relevance</a:t>
            </a:r>
            <a:endParaRPr dirty="0"/>
          </a:p>
        </p:txBody>
      </p:sp>
      <p:sp>
        <p:nvSpPr>
          <p:cNvPr id="192" name="Google Shape;192;p1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5</a:t>
            </a:fld>
            <a:endParaRPr/>
          </a:p>
        </p:txBody>
      </p:sp>
      <p:grpSp>
        <p:nvGrpSpPr>
          <p:cNvPr id="194" name="Google Shape;194;p12"/>
          <p:cNvGrpSpPr/>
          <p:nvPr/>
        </p:nvGrpSpPr>
        <p:grpSpPr>
          <a:xfrm>
            <a:off x="293683" y="574116"/>
            <a:ext cx="309041" cy="403123"/>
            <a:chOff x="590250" y="244200"/>
            <a:chExt cx="407975" cy="532175"/>
          </a:xfrm>
        </p:grpSpPr>
        <p:sp>
          <p:nvSpPr>
            <p:cNvPr id="195" name="Google Shape;195;p12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l" t="t" r="r" b="b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2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l" t="t" r="r" b="b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2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l" t="t" r="r" b="b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2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2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2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l" t="t" r="r" b="b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2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2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2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12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12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2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2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3" name="Picture 2" descr="ØµÙØ±Ø© Ø°Ø§Øª ØµÙØ©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7417" y="117970"/>
            <a:ext cx="609600" cy="5926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1323052"/>
            <a:ext cx="3875313" cy="2724300"/>
          </a:xfrm>
        </p:spPr>
        <p:txBody>
          <a:bodyPr/>
          <a:lstStyle/>
          <a:p>
            <a:pPr lvl="0"/>
            <a:r>
              <a:rPr lang="en-US" dirty="0">
                <a:solidFill>
                  <a:srgbClr val="002060"/>
                </a:solidFill>
              </a:rPr>
              <a:t>Orthopedic operations:</a:t>
            </a:r>
          </a:p>
          <a:p>
            <a:pPr lvl="1"/>
            <a:r>
              <a:rPr lang="en-US" sz="1600" dirty="0">
                <a:solidFill>
                  <a:srgbClr val="002060"/>
                </a:solidFill>
              </a:rPr>
              <a:t>Metatarsal bunionectomy.</a:t>
            </a:r>
          </a:p>
          <a:p>
            <a:pPr lvl="1"/>
            <a:r>
              <a:rPr lang="en-US" sz="1600" dirty="0">
                <a:solidFill>
                  <a:srgbClr val="002060"/>
                </a:solidFill>
              </a:rPr>
              <a:t>Pelvis mobilization and correction.</a:t>
            </a:r>
          </a:p>
          <a:p>
            <a:pPr lvl="1"/>
            <a:r>
              <a:rPr lang="en-US" sz="1600" dirty="0">
                <a:solidFill>
                  <a:srgbClr val="002060"/>
                </a:solidFill>
              </a:rPr>
              <a:t>Knee implant surgery.</a:t>
            </a:r>
            <a:r>
              <a:rPr lang="en-US" dirty="0">
                <a:solidFill>
                  <a:srgbClr val="002060"/>
                </a:solidFill>
              </a:rPr>
              <a:t>  </a:t>
            </a:r>
          </a:p>
        </p:txBody>
      </p:sp>
      <p:pic>
        <p:nvPicPr>
          <p:cNvPr id="2" name="Picture 1" descr="Screen Shot 1440-02-13 at 4.18.32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833" y="1046075"/>
            <a:ext cx="2685184" cy="309106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0008" y="48848"/>
            <a:ext cx="47272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134691"/>
                </a:solidFill>
                <a:latin typeface="Roboto Condensed"/>
              </a:rPr>
              <a:t>ASSE 4311: Learning Outcomes Assessment III - SDP</a:t>
            </a:r>
          </a:p>
        </p:txBody>
      </p:sp>
      <p:pic>
        <p:nvPicPr>
          <p:cNvPr id="1028" name="Picture 4" descr="ÙØªÙØ¬Ø© Ø¨Ø­Ø« Ø§ÙØµÙØ± Ø¹Ù âªa painful swelling on the first joint of the big toe.â¬â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0159" y="1376378"/>
            <a:ext cx="1593351" cy="1308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331" y="2902805"/>
            <a:ext cx="2059344" cy="214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3242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Constrains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6</a:t>
            </a:fld>
            <a:endParaRPr lang="uk-UA"/>
          </a:p>
        </p:txBody>
      </p:sp>
      <p:sp>
        <p:nvSpPr>
          <p:cNvPr id="7" name="TextBox 6"/>
          <p:cNvSpPr txBox="1"/>
          <p:nvPr/>
        </p:nvSpPr>
        <p:spPr>
          <a:xfrm>
            <a:off x="70008" y="48848"/>
            <a:ext cx="47272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134691"/>
                </a:solidFill>
                <a:latin typeface="Roboto Condensed"/>
              </a:rPr>
              <a:t>ASSE 4311: Learning Outcomes Assessment III - SDP</a:t>
            </a:r>
          </a:p>
        </p:txBody>
      </p:sp>
      <p:pic>
        <p:nvPicPr>
          <p:cNvPr id="8" name="Picture 2" descr="ØµÙØ±Ø© Ø°Ø§Øª ØµÙØ©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7417" y="117970"/>
            <a:ext cx="609600" cy="5926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Oval 27"/>
          <p:cNvSpPr/>
          <p:nvPr/>
        </p:nvSpPr>
        <p:spPr>
          <a:xfrm>
            <a:off x="3191069" y="1903448"/>
            <a:ext cx="2363755" cy="2432179"/>
          </a:xfrm>
          <a:prstGeom prst="ellipse">
            <a:avLst/>
          </a:prstGeom>
          <a:solidFill>
            <a:srgbClr val="DC952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CONSTRAINS</a:t>
            </a:r>
          </a:p>
        </p:txBody>
      </p:sp>
      <p:cxnSp>
        <p:nvCxnSpPr>
          <p:cNvPr id="34" name="Straight Arrow Connector 33"/>
          <p:cNvCxnSpPr>
            <a:stCxn id="28" idx="6"/>
          </p:cNvCxnSpPr>
          <p:nvPr/>
        </p:nvCxnSpPr>
        <p:spPr>
          <a:xfrm flipV="1">
            <a:off x="5554824" y="3119537"/>
            <a:ext cx="964164" cy="1"/>
          </a:xfrm>
          <a:prstGeom prst="straightConnector1">
            <a:avLst/>
          </a:prstGeom>
          <a:ln w="5715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28" idx="7"/>
          </p:cNvCxnSpPr>
          <p:nvPr/>
        </p:nvCxnSpPr>
        <p:spPr>
          <a:xfrm flipV="1">
            <a:off x="5208660" y="1654631"/>
            <a:ext cx="864015" cy="605001"/>
          </a:xfrm>
          <a:prstGeom prst="straightConnector1">
            <a:avLst/>
          </a:prstGeom>
          <a:ln w="5715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28" idx="2"/>
          </p:cNvCxnSpPr>
          <p:nvPr/>
        </p:nvCxnSpPr>
        <p:spPr>
          <a:xfrm flipH="1" flipV="1">
            <a:off x="2226905" y="3119537"/>
            <a:ext cx="964164" cy="1"/>
          </a:xfrm>
          <a:prstGeom prst="straightConnector1">
            <a:avLst/>
          </a:prstGeom>
          <a:ln w="5715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28" idx="1"/>
          </p:cNvCxnSpPr>
          <p:nvPr/>
        </p:nvCxnSpPr>
        <p:spPr>
          <a:xfrm flipH="1" flipV="1">
            <a:off x="2632322" y="1704392"/>
            <a:ext cx="904911" cy="555240"/>
          </a:xfrm>
          <a:prstGeom prst="straightConnector1">
            <a:avLst/>
          </a:prstGeom>
          <a:ln w="5715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>
            <a:off x="2878803" y="4015283"/>
            <a:ext cx="694508" cy="569161"/>
          </a:xfrm>
          <a:prstGeom prst="straightConnector1">
            <a:avLst/>
          </a:prstGeom>
          <a:ln w="5715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28" idx="5"/>
          </p:cNvCxnSpPr>
          <p:nvPr/>
        </p:nvCxnSpPr>
        <p:spPr>
          <a:xfrm>
            <a:off x="5208660" y="3979443"/>
            <a:ext cx="980646" cy="454744"/>
          </a:xfrm>
          <a:prstGeom prst="straightConnector1">
            <a:avLst/>
          </a:prstGeom>
          <a:ln w="5715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1471126" y="1497110"/>
            <a:ext cx="12378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Geometrical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6185206" y="4299863"/>
            <a:ext cx="9076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Ethical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6036906" y="1497111"/>
            <a:ext cx="23419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Environmental &amp; Safety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279530" y="4486523"/>
            <a:ext cx="16882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Manufacturability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247191" y="2965646"/>
            <a:ext cx="12378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Economic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6473889" y="2965647"/>
            <a:ext cx="13700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Sustainability</a:t>
            </a:r>
          </a:p>
        </p:txBody>
      </p:sp>
    </p:spTree>
    <p:extLst>
      <p:ext uri="{BB962C8B-B14F-4D97-AF65-F5344CB8AC3E}">
        <p14:creationId xmlns:p14="http://schemas.microsoft.com/office/powerpoint/2010/main" val="23792469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Engineering Standards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7</a:t>
            </a:fld>
            <a:endParaRPr lang="uk-UA"/>
          </a:p>
        </p:txBody>
      </p:sp>
      <p:sp>
        <p:nvSpPr>
          <p:cNvPr id="7" name="TextBox 6"/>
          <p:cNvSpPr txBox="1"/>
          <p:nvPr/>
        </p:nvSpPr>
        <p:spPr>
          <a:xfrm>
            <a:off x="70008" y="48848"/>
            <a:ext cx="47272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134691"/>
                </a:solidFill>
                <a:latin typeface="Roboto Condensed"/>
              </a:rPr>
              <a:t>ASSE 4311: Learning Outcomes Assessment III - SDP</a:t>
            </a:r>
          </a:p>
        </p:txBody>
      </p:sp>
      <p:pic>
        <p:nvPicPr>
          <p:cNvPr id="8" name="Picture 2" descr="ØµÙØ±Ø© Ø°Ø§Øª ØµÙØ©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7417" y="117970"/>
            <a:ext cx="609600" cy="5926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631502">
            <a:off x="7159752" y="906416"/>
            <a:ext cx="1711376" cy="195806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4044" y="2742865"/>
            <a:ext cx="2048916" cy="1723388"/>
          </a:xfrm>
          <a:prstGeom prst="rect">
            <a:avLst/>
          </a:prstGeom>
        </p:spPr>
      </p:pic>
      <p:pic>
        <p:nvPicPr>
          <p:cNvPr id="24" name="Picture 23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179" y="1530387"/>
            <a:ext cx="1887752" cy="25991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Text Placeholder 2"/>
          <p:cNvSpPr>
            <a:spLocks noGrp="1"/>
          </p:cNvSpPr>
          <p:nvPr>
            <p:ph type="body" idx="1"/>
          </p:nvPr>
        </p:nvSpPr>
        <p:spPr>
          <a:xfrm>
            <a:off x="0" y="1323052"/>
            <a:ext cx="4565780" cy="2724300"/>
          </a:xfrm>
        </p:spPr>
        <p:txBody>
          <a:bodyPr/>
          <a:lstStyle/>
          <a:p>
            <a:pPr lvl="0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ASTM A36 Mild/Low Carbon Steel.</a:t>
            </a:r>
          </a:p>
          <a:p>
            <a:pPr lvl="1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Excellent welding properties.</a:t>
            </a:r>
          </a:p>
          <a:p>
            <a:pPr lvl="1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Suitable for grinding.</a:t>
            </a:r>
          </a:p>
          <a:p>
            <a:pPr lvl="1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Low resistance in bending. </a:t>
            </a: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339467"/>
              </p:ext>
            </p:extLst>
          </p:nvPr>
        </p:nvGraphicFramePr>
        <p:xfrm>
          <a:off x="360784" y="3388669"/>
          <a:ext cx="3844212" cy="1645920"/>
        </p:xfrm>
        <a:graphic>
          <a:graphicData uri="http://schemas.openxmlformats.org/drawingml/2006/table">
            <a:tbl>
              <a:tblPr firstRow="1" firstCol="1" bandRow="1">
                <a:tableStyleId>{45F45CDA-D82A-43FE-B4AE-183210A0356C}</a:tableStyleId>
              </a:tblPr>
              <a:tblGrid>
                <a:gridCol w="20294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148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b="1" dirty="0">
                          <a:effectLst/>
                        </a:rPr>
                        <a:t>Mechanical Properties</a:t>
                      </a:r>
                      <a:endParaRPr lang="en-US" sz="5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b="1" dirty="0">
                          <a:effectLst/>
                        </a:rPr>
                        <a:t>Metric</a:t>
                      </a:r>
                      <a:endParaRPr lang="en-US" sz="5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b="1" dirty="0">
                          <a:effectLst/>
                        </a:rPr>
                        <a:t>Tensile Strength, Ultimate</a:t>
                      </a:r>
                      <a:endParaRPr lang="en-US" sz="5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b="1">
                          <a:effectLst/>
                        </a:rPr>
                        <a:t>400 - 550 MPa</a:t>
                      </a:r>
                      <a:endParaRPr lang="en-US" sz="5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b="1" dirty="0">
                          <a:effectLst/>
                        </a:rPr>
                        <a:t>Tensile Strength, Yield</a:t>
                      </a:r>
                      <a:endParaRPr lang="en-US" sz="5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b="1">
                          <a:effectLst/>
                        </a:rPr>
                        <a:t>250 MPa</a:t>
                      </a:r>
                      <a:endParaRPr lang="en-US" sz="5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b="1" dirty="0">
                          <a:effectLst/>
                        </a:rPr>
                        <a:t>Elongation at Break (in 200 mm)</a:t>
                      </a:r>
                      <a:endParaRPr lang="en-US" sz="5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b="1">
                          <a:effectLst/>
                        </a:rPr>
                        <a:t>20.0 %</a:t>
                      </a:r>
                      <a:endParaRPr lang="en-US" sz="5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b="1" dirty="0">
                          <a:effectLst/>
                        </a:rPr>
                        <a:t>Elongation at Break (in 50 mm)</a:t>
                      </a:r>
                      <a:endParaRPr lang="en-US" sz="5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b="1">
                          <a:effectLst/>
                        </a:rPr>
                        <a:t>23.0 %</a:t>
                      </a:r>
                      <a:endParaRPr lang="en-US" sz="5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b="1" dirty="0">
                          <a:effectLst/>
                        </a:rPr>
                        <a:t>Modulus of Elasticity</a:t>
                      </a:r>
                      <a:endParaRPr lang="en-US" sz="5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b="1" dirty="0">
                          <a:effectLst/>
                        </a:rPr>
                        <a:t>200 </a:t>
                      </a:r>
                      <a:r>
                        <a:rPr lang="en-GB" sz="800" b="1" dirty="0" err="1">
                          <a:effectLst/>
                        </a:rPr>
                        <a:t>GPa</a:t>
                      </a:r>
                      <a:endParaRPr lang="en-US" sz="5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b="1">
                          <a:effectLst/>
                        </a:rPr>
                        <a:t>Bulk Modulus (typical for steel)</a:t>
                      </a:r>
                      <a:endParaRPr lang="en-US" sz="5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b="1" dirty="0">
                          <a:effectLst/>
                        </a:rPr>
                        <a:t>140 </a:t>
                      </a:r>
                      <a:r>
                        <a:rPr lang="en-GB" sz="800" b="1" dirty="0" err="1">
                          <a:effectLst/>
                        </a:rPr>
                        <a:t>GPa</a:t>
                      </a:r>
                      <a:endParaRPr lang="en-US" sz="5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b="1">
                          <a:effectLst/>
                        </a:rPr>
                        <a:t>Poissons Ratio</a:t>
                      </a:r>
                      <a:endParaRPr lang="en-US" sz="5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b="1" dirty="0">
                          <a:effectLst/>
                        </a:rPr>
                        <a:t>0.260</a:t>
                      </a:r>
                      <a:endParaRPr lang="en-US" sz="5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b="1">
                          <a:effectLst/>
                        </a:rPr>
                        <a:t>Shear Modulus</a:t>
                      </a:r>
                      <a:endParaRPr lang="en-US" sz="5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b="1" dirty="0">
                          <a:effectLst/>
                        </a:rPr>
                        <a:t>79.3 </a:t>
                      </a:r>
                      <a:r>
                        <a:rPr lang="en-GB" sz="800" b="1" dirty="0" err="1">
                          <a:effectLst/>
                        </a:rPr>
                        <a:t>GPa</a:t>
                      </a:r>
                      <a:endParaRPr lang="en-US" sz="5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874010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Engineering Standards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8</a:t>
            </a:fld>
            <a:endParaRPr lang="uk-UA"/>
          </a:p>
        </p:txBody>
      </p:sp>
      <p:sp>
        <p:nvSpPr>
          <p:cNvPr id="7" name="TextBox 6"/>
          <p:cNvSpPr txBox="1"/>
          <p:nvPr/>
        </p:nvSpPr>
        <p:spPr>
          <a:xfrm>
            <a:off x="70008" y="48848"/>
            <a:ext cx="47272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134691"/>
                </a:solidFill>
                <a:latin typeface="Roboto Condensed"/>
              </a:rPr>
              <a:t>ASSE 4311: Learning Outcomes Assessment III - SDP</a:t>
            </a:r>
          </a:p>
        </p:txBody>
      </p:sp>
      <p:pic>
        <p:nvPicPr>
          <p:cNvPr id="8" name="Picture 2" descr="ØµÙØ±Ø© Ø°Ø§Øª ØµÙØ©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7417" y="117970"/>
            <a:ext cx="609600" cy="5926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5087579"/>
              </p:ext>
            </p:extLst>
          </p:nvPr>
        </p:nvGraphicFramePr>
        <p:xfrm>
          <a:off x="1573331" y="2141166"/>
          <a:ext cx="5746115" cy="1160145"/>
        </p:xfrm>
        <a:graphic>
          <a:graphicData uri="http://schemas.openxmlformats.org/drawingml/2006/table">
            <a:tbl>
              <a:tblPr firstRow="1" firstCol="1" bandRow="1">
                <a:tableStyleId>{45F45CDA-D82A-43FE-B4AE-183210A0356C}</a:tableStyleId>
              </a:tblPr>
              <a:tblGrid>
                <a:gridCol w="1918335">
                  <a:extLst>
                    <a:ext uri="{9D8B030D-6E8A-4147-A177-3AD203B41FA5}">
                      <a16:colId xmlns:a16="http://schemas.microsoft.com/office/drawing/2014/main" val="367532580"/>
                    </a:ext>
                  </a:extLst>
                </a:gridCol>
                <a:gridCol w="1908175">
                  <a:extLst>
                    <a:ext uri="{9D8B030D-6E8A-4147-A177-3AD203B41FA5}">
                      <a16:colId xmlns:a16="http://schemas.microsoft.com/office/drawing/2014/main" val="1061533662"/>
                    </a:ext>
                  </a:extLst>
                </a:gridCol>
                <a:gridCol w="1919605">
                  <a:extLst>
                    <a:ext uri="{9D8B030D-6E8A-4147-A177-3AD203B41FA5}">
                      <a16:colId xmlns:a16="http://schemas.microsoft.com/office/drawing/2014/main" val="3430564215"/>
                    </a:ext>
                  </a:extLst>
                </a:gridCol>
              </a:tblGrid>
              <a:tr h="303530">
                <a:tc>
                  <a:txBody>
                    <a:bodyPr/>
                    <a:lstStyle/>
                    <a:p>
                      <a:pPr marL="73025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Components 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985" marR="73025" marT="4445" marB="0"/>
                </a:tc>
                <a:tc>
                  <a:txBody>
                    <a:bodyPr/>
                    <a:lstStyle/>
                    <a:p>
                      <a:pPr marL="6477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Standard 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985" marR="73025" marT="4445" marB="0"/>
                </a:tc>
                <a:tc>
                  <a:txBody>
                    <a:bodyPr/>
                    <a:lstStyle/>
                    <a:p>
                      <a:pPr marL="5461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Details 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985" marR="73025" marT="4445" marB="0"/>
                </a:tc>
                <a:extLst>
                  <a:ext uri="{0D108BD9-81ED-4DB2-BD59-A6C34878D82A}">
                    <a16:rowId xmlns:a16="http://schemas.microsoft.com/office/drawing/2014/main" val="651618716"/>
                  </a:ext>
                </a:extLst>
              </a:tr>
              <a:tr h="285115">
                <a:tc>
                  <a:txBody>
                    <a:bodyPr/>
                    <a:lstStyle/>
                    <a:p>
                      <a:pPr marL="76835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Screw 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985" marR="73025" marT="4445" marB="0"/>
                </a:tc>
                <a:tc>
                  <a:txBody>
                    <a:bodyPr/>
                    <a:lstStyle/>
                    <a:p>
                      <a:pPr marL="64135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ANSI metric 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985" marR="73025" marT="4445" marB="0"/>
                </a:tc>
                <a:tc>
                  <a:txBody>
                    <a:bodyPr/>
                    <a:lstStyle/>
                    <a:p>
                      <a:pPr marL="5461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Torx Oval-Head Screw 3x10 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985" marR="73025" marT="4445" marB="0"/>
                </a:tc>
                <a:extLst>
                  <a:ext uri="{0D108BD9-81ED-4DB2-BD59-A6C34878D82A}">
                    <a16:rowId xmlns:a16="http://schemas.microsoft.com/office/drawing/2014/main" val="1731020693"/>
                  </a:ext>
                </a:extLst>
              </a:tr>
              <a:tr h="286385">
                <a:tc>
                  <a:txBody>
                    <a:bodyPr/>
                    <a:lstStyle/>
                    <a:p>
                      <a:pPr marL="7493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Bearing 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985" marR="73025" marT="4445" marB="0"/>
                </a:tc>
                <a:tc>
                  <a:txBody>
                    <a:bodyPr/>
                    <a:lstStyle/>
                    <a:p>
                      <a:pPr marL="6350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SKF 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985" marR="73025" marT="4445" marB="0"/>
                </a:tc>
                <a:tc>
                  <a:txBody>
                    <a:bodyPr/>
                    <a:lstStyle/>
                    <a:p>
                      <a:pPr marL="53975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Ball bearing - Deep grove 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985" marR="73025" marT="4445" marB="0"/>
                </a:tc>
                <a:extLst>
                  <a:ext uri="{0D108BD9-81ED-4DB2-BD59-A6C34878D82A}">
                    <a16:rowId xmlns:a16="http://schemas.microsoft.com/office/drawing/2014/main" val="3795425129"/>
                  </a:ext>
                </a:extLst>
              </a:tr>
              <a:tr h="285115">
                <a:tc>
                  <a:txBody>
                    <a:bodyPr/>
                    <a:lstStyle/>
                    <a:p>
                      <a:pPr marL="7493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Bearing 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985" marR="73025" marT="4445" marB="0"/>
                </a:tc>
                <a:tc>
                  <a:txBody>
                    <a:bodyPr/>
                    <a:lstStyle/>
                    <a:p>
                      <a:pPr marL="6350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SKF 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985" marR="73025" marT="4445" marB="0"/>
                </a:tc>
                <a:tc>
                  <a:txBody>
                    <a:bodyPr/>
                    <a:lstStyle/>
                    <a:p>
                      <a:pPr marL="55245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Needle roller bearing 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985" marR="73025" marT="4445" marB="0"/>
                </a:tc>
                <a:extLst>
                  <a:ext uri="{0D108BD9-81ED-4DB2-BD59-A6C34878D82A}">
                    <a16:rowId xmlns:a16="http://schemas.microsoft.com/office/drawing/2014/main" val="18559704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040898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Conceptual Design “CAD Model”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9</a:t>
            </a:fld>
            <a:endParaRPr lang="uk-UA"/>
          </a:p>
        </p:txBody>
      </p:sp>
      <p:sp>
        <p:nvSpPr>
          <p:cNvPr id="8" name="TextBox 7"/>
          <p:cNvSpPr txBox="1"/>
          <p:nvPr/>
        </p:nvSpPr>
        <p:spPr>
          <a:xfrm>
            <a:off x="70008" y="48848"/>
            <a:ext cx="47272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134691"/>
                </a:solidFill>
                <a:latin typeface="Roboto Condensed"/>
              </a:rPr>
              <a:t>ASSE 4311: Learning Outcomes Assessment III - SDP</a:t>
            </a:r>
          </a:p>
        </p:txBody>
      </p:sp>
      <p:pic>
        <p:nvPicPr>
          <p:cNvPr id="11" name="Picture 2" descr="ØµÙØ±Ø© Ø°Ø§Øª ØµÙØ©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7417" y="117970"/>
            <a:ext cx="609600" cy="5926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Google Shape;618;p37"/>
          <p:cNvSpPr/>
          <p:nvPr/>
        </p:nvSpPr>
        <p:spPr>
          <a:xfrm>
            <a:off x="510764" y="623919"/>
            <a:ext cx="303511" cy="303511"/>
          </a:xfrm>
          <a:custGeom>
            <a:avLst/>
            <a:gdLst/>
            <a:ahLst/>
            <a:cxnLst/>
            <a:rect l="l" t="t" r="r" b="b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rgbClr val="FF98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147" y="1390119"/>
            <a:ext cx="5833783" cy="31881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277" y="1534500"/>
            <a:ext cx="1480723" cy="17116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735" y="2712283"/>
            <a:ext cx="1191192" cy="166323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175" y="94804"/>
            <a:ext cx="855796" cy="152150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7263786" y="2216645"/>
                <a:ext cx="708428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=2.8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3786" y="2216645"/>
                <a:ext cx="708428" cy="27699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04917" y="1803325"/>
            <a:ext cx="1142100" cy="908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896997"/>
      </p:ext>
    </p:extLst>
  </p:cSld>
  <p:clrMapOvr>
    <a:masterClrMapping/>
  </p:clrMapOvr>
</p:sld>
</file>

<file path=ppt/theme/theme1.xml><?xml version="1.0" encoding="utf-8"?>
<a:theme xmlns:a="http://schemas.openxmlformats.org/drawingml/2006/main" name="Salerio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1776</TotalTime>
  <Words>577</Words>
  <Application>Microsoft Office PowerPoint</Application>
  <PresentationFormat>On-screen Show (16:9)</PresentationFormat>
  <Paragraphs>165</Paragraphs>
  <Slides>17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</vt:lpstr>
      <vt:lpstr>Arvo</vt:lpstr>
      <vt:lpstr>Cambria Math</vt:lpstr>
      <vt:lpstr>Roboto Condensed</vt:lpstr>
      <vt:lpstr>Roboto Condensed Light</vt:lpstr>
      <vt:lpstr>Symbol</vt:lpstr>
      <vt:lpstr>Times New Roman</vt:lpstr>
      <vt:lpstr>Salerio template</vt:lpstr>
      <vt:lpstr>Design &amp; Manufacture a Dual-Bladed Surgical Saw</vt:lpstr>
      <vt:lpstr>OUTLINE</vt:lpstr>
      <vt:lpstr>Project Introduction</vt:lpstr>
      <vt:lpstr>Objectives</vt:lpstr>
      <vt:lpstr>Project Relevance</vt:lpstr>
      <vt:lpstr>Design Constrains</vt:lpstr>
      <vt:lpstr>Engineering Standards</vt:lpstr>
      <vt:lpstr>Engineering Standards</vt:lpstr>
      <vt:lpstr>Conceptual Design “CAD Model”</vt:lpstr>
      <vt:lpstr>Conceptual Design “CAD Model”</vt:lpstr>
      <vt:lpstr>Conceptual Design “Equation and Parameters”</vt:lpstr>
      <vt:lpstr>Conceptual Design “Configurations”</vt:lpstr>
      <vt:lpstr>Testing &amp; Results</vt:lpstr>
      <vt:lpstr>Testing &amp; Results</vt:lpstr>
      <vt:lpstr>Conclusion and Future Recommendation</vt:lpstr>
      <vt:lpstr>Conclusion and Future Recommendation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Dual-Bladed Surgical Saw</dc:title>
  <dc:creator>Ibrahim's Lenovo</dc:creator>
  <cp:lastModifiedBy>Ibrahim Althowaiqeb</cp:lastModifiedBy>
  <cp:revision>135</cp:revision>
  <dcterms:modified xsi:type="dcterms:W3CDTF">2019-01-10T08:57:01Z</dcterms:modified>
</cp:coreProperties>
</file>